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47"/>
  </p:notesMasterIdLst>
  <p:sldIdLst>
    <p:sldId id="539" r:id="rId2"/>
    <p:sldId id="516" r:id="rId3"/>
    <p:sldId id="517" r:id="rId4"/>
    <p:sldId id="518" r:id="rId5"/>
    <p:sldId id="519" r:id="rId6"/>
    <p:sldId id="520" r:id="rId7"/>
    <p:sldId id="521" r:id="rId8"/>
    <p:sldId id="522" r:id="rId9"/>
    <p:sldId id="523" r:id="rId10"/>
    <p:sldId id="362" r:id="rId11"/>
    <p:sldId id="269" r:id="rId12"/>
    <p:sldId id="364" r:id="rId13"/>
    <p:sldId id="365" r:id="rId14"/>
    <p:sldId id="366" r:id="rId15"/>
    <p:sldId id="367" r:id="rId16"/>
    <p:sldId id="368" r:id="rId17"/>
    <p:sldId id="369" r:id="rId18"/>
    <p:sldId id="370" r:id="rId19"/>
    <p:sldId id="371" r:id="rId20"/>
    <p:sldId id="372" r:id="rId21"/>
    <p:sldId id="450"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479" r:id="rId41"/>
    <p:sldId id="275" r:id="rId42"/>
    <p:sldId id="276" r:id="rId43"/>
    <p:sldId id="277" r:id="rId44"/>
    <p:sldId id="278" r:id="rId45"/>
    <p:sldId id="279" r:id="rId46"/>
    <p:sldId id="280" r:id="rId47"/>
    <p:sldId id="272" r:id="rId48"/>
    <p:sldId id="463" r:id="rId49"/>
    <p:sldId id="274" r:id="rId50"/>
    <p:sldId id="464" r:id="rId51"/>
    <p:sldId id="465" r:id="rId52"/>
    <p:sldId id="466" r:id="rId53"/>
    <p:sldId id="467" r:id="rId54"/>
    <p:sldId id="468" r:id="rId55"/>
    <p:sldId id="469" r:id="rId56"/>
    <p:sldId id="475" r:id="rId57"/>
    <p:sldId id="427" r:id="rId58"/>
    <p:sldId id="476" r:id="rId59"/>
    <p:sldId id="477" r:id="rId60"/>
    <p:sldId id="282" r:id="rId61"/>
    <p:sldId id="478" r:id="rId62"/>
    <p:sldId id="284" r:id="rId63"/>
    <p:sldId id="285" r:id="rId64"/>
    <p:sldId id="392" r:id="rId65"/>
    <p:sldId id="273" r:id="rId66"/>
    <p:sldId id="480" r:id="rId67"/>
    <p:sldId id="481" r:id="rId68"/>
    <p:sldId id="777" r:id="rId69"/>
    <p:sldId id="784" r:id="rId70"/>
    <p:sldId id="786" r:id="rId71"/>
    <p:sldId id="787" r:id="rId72"/>
    <p:sldId id="778" r:id="rId73"/>
    <p:sldId id="779" r:id="rId74"/>
    <p:sldId id="780" r:id="rId75"/>
    <p:sldId id="781" r:id="rId76"/>
    <p:sldId id="782" r:id="rId77"/>
    <p:sldId id="783" r:id="rId78"/>
    <p:sldId id="436" r:id="rId79"/>
    <p:sldId id="437" r:id="rId80"/>
    <p:sldId id="438" r:id="rId81"/>
    <p:sldId id="444" r:id="rId82"/>
    <p:sldId id="445" r:id="rId83"/>
    <p:sldId id="788" r:id="rId84"/>
    <p:sldId id="789" r:id="rId85"/>
    <p:sldId id="394" r:id="rId86"/>
    <p:sldId id="395" r:id="rId87"/>
    <p:sldId id="281" r:id="rId88"/>
    <p:sldId id="524" r:id="rId89"/>
    <p:sldId id="283" r:id="rId90"/>
    <p:sldId id="488" r:id="rId91"/>
    <p:sldId id="489" r:id="rId92"/>
    <p:sldId id="288" r:id="rId93"/>
    <p:sldId id="790" r:id="rId94"/>
    <p:sldId id="399" r:id="rId95"/>
    <p:sldId id="292" r:id="rId96"/>
    <p:sldId id="525" r:id="rId97"/>
    <p:sldId id="531" r:id="rId98"/>
    <p:sldId id="796" r:id="rId99"/>
    <p:sldId id="797" r:id="rId100"/>
    <p:sldId id="798" r:id="rId101"/>
    <p:sldId id="799" r:id="rId102"/>
    <p:sldId id="526" r:id="rId103"/>
    <p:sldId id="533" r:id="rId104"/>
    <p:sldId id="532" r:id="rId105"/>
    <p:sldId id="536" r:id="rId106"/>
    <p:sldId id="537" r:id="rId107"/>
    <p:sldId id="538" r:id="rId108"/>
    <p:sldId id="528" r:id="rId109"/>
    <p:sldId id="535" r:id="rId110"/>
    <p:sldId id="534" r:id="rId111"/>
    <p:sldId id="791" r:id="rId112"/>
    <p:sldId id="286" r:id="rId113"/>
    <p:sldId id="419" r:id="rId114"/>
    <p:sldId id="420" r:id="rId115"/>
    <p:sldId id="421" r:id="rId116"/>
    <p:sldId id="422" r:id="rId117"/>
    <p:sldId id="792" r:id="rId118"/>
    <p:sldId id="397" r:id="rId119"/>
    <p:sldId id="398" r:id="rId120"/>
    <p:sldId id="793" r:id="rId121"/>
    <p:sldId id="400" r:id="rId122"/>
    <p:sldId id="401" r:id="rId123"/>
    <p:sldId id="402" r:id="rId124"/>
    <p:sldId id="403" r:id="rId125"/>
    <p:sldId id="540" r:id="rId126"/>
    <p:sldId id="794" r:id="rId127"/>
    <p:sldId id="795" r:id="rId128"/>
    <p:sldId id="490" r:id="rId129"/>
    <p:sldId id="511" r:id="rId130"/>
    <p:sldId id="491" r:id="rId131"/>
    <p:sldId id="512" r:id="rId132"/>
    <p:sldId id="513" r:id="rId133"/>
    <p:sldId id="492" r:id="rId134"/>
    <p:sldId id="514" r:id="rId135"/>
    <p:sldId id="493" r:id="rId136"/>
    <p:sldId id="494" r:id="rId137"/>
    <p:sldId id="515" r:id="rId138"/>
    <p:sldId id="495" r:id="rId139"/>
    <p:sldId id="496" r:id="rId140"/>
    <p:sldId id="500" r:id="rId141"/>
    <p:sldId id="501" r:id="rId142"/>
    <p:sldId id="502" r:id="rId143"/>
    <p:sldId id="803" r:id="rId144"/>
    <p:sldId id="802" r:id="rId145"/>
    <p:sldId id="801"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725" autoAdjust="0"/>
  </p:normalViewPr>
  <p:slideViewPr>
    <p:cSldViewPr snapToGrid="0">
      <p:cViewPr varScale="1">
        <p:scale>
          <a:sx n="100" d="100"/>
          <a:sy n="100" d="100"/>
        </p:scale>
        <p:origin x="174" y="78"/>
      </p:cViewPr>
      <p:guideLst/>
    </p:cSldViewPr>
  </p:slideViewPr>
  <p:notesTextViewPr>
    <p:cViewPr>
      <p:scale>
        <a:sx n="1" d="1"/>
        <a:sy n="1" d="1"/>
      </p:scale>
      <p:origin x="0" y="0"/>
    </p:cViewPr>
  </p:notesTextViewPr>
  <p:sorterViewPr>
    <p:cViewPr>
      <p:scale>
        <a:sx n="170" d="100"/>
        <a:sy n="170" d="100"/>
      </p:scale>
      <p:origin x="0" y="-875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258D2-48DC-4DF3-BE08-C4F53475A30C}" type="datetimeFigureOut">
              <a:rPr lang="en-GB" smtClean="0"/>
              <a:t>25/11/2020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FDDB5-7B8B-4DD1-B27D-498940EFC667}" type="slidenum">
              <a:rPr lang="en-GB" smtClean="0"/>
              <a:t>‹#›</a:t>
            </a:fld>
            <a:endParaRPr lang="en-GB"/>
          </a:p>
        </p:txBody>
      </p:sp>
    </p:spTree>
    <p:extLst>
      <p:ext uri="{BB962C8B-B14F-4D97-AF65-F5344CB8AC3E}">
        <p14:creationId xmlns:p14="http://schemas.microsoft.com/office/powerpoint/2010/main" val="88949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2697163" y="509588"/>
            <a:ext cx="4532312" cy="2549525"/>
          </a:xfrm>
          <a:ln/>
        </p:spPr>
      </p:sp>
      <p:sp>
        <p:nvSpPr>
          <p:cNvPr id="199683" name="Notes Placeholder 2"/>
          <p:cNvSpPr>
            <a:spLocks noGrp="1"/>
          </p:cNvSpPr>
          <p:nvPr>
            <p:ph type="body" idx="1"/>
          </p:nvPr>
        </p:nvSpPr>
        <p:spPr>
          <a:noFill/>
        </p:spPr>
        <p:txBody>
          <a:bodyPr/>
          <a:lstStyle/>
          <a:p>
            <a:r>
              <a:rPr lang="en-US">
                <a:latin typeface="Arial" pitchFamily="34" charset="0"/>
                <a:cs typeface="Arial" pitchFamily="34" charset="0"/>
              </a:rPr>
              <a:t>External Quality Assessment (EQA) is an important educational tool that allows laboratories to monitor, evaluate and improve their analytical performance.</a:t>
            </a:r>
            <a:endParaRPr lang="en-GB">
              <a:latin typeface="Arial" pitchFamily="34" charset="0"/>
              <a:cs typeface="Arial" pitchFamily="34" charset="0"/>
            </a:endParaRPr>
          </a:p>
          <a:p>
            <a:r>
              <a:rPr lang="en-US">
                <a:latin typeface="Arial" pitchFamily="34" charset="0"/>
                <a:cs typeface="Arial" pitchFamily="34" charset="0"/>
              </a:rPr>
              <a:t> </a:t>
            </a:r>
            <a:endParaRPr lang="en-GB">
              <a:latin typeface="Arial" pitchFamily="34" charset="0"/>
              <a:cs typeface="Arial" pitchFamily="34" charset="0"/>
            </a:endParaRPr>
          </a:p>
          <a:p>
            <a:r>
              <a:rPr lang="en-US">
                <a:latin typeface="Arial" pitchFamily="34" charset="0"/>
                <a:cs typeface="Arial" pitchFamily="34" charset="0"/>
              </a:rPr>
              <a:t>Participation in an EQA scheme alone however is not sufficient and will not lead to improved quality or performance.   In fact it is of limited value unless the laboratory learns to effectively interpret and understand their EQA results.  </a:t>
            </a:r>
            <a:endParaRPr lang="en-GB">
              <a:latin typeface="Arial" pitchFamily="34" charset="0"/>
              <a:cs typeface="Arial" pitchFamily="34" charset="0"/>
            </a:endParaRPr>
          </a:p>
          <a:p>
            <a:r>
              <a:rPr lang="en-US">
                <a:latin typeface="Arial" pitchFamily="34" charset="0"/>
                <a:cs typeface="Arial" pitchFamily="34" charset="0"/>
              </a:rPr>
              <a:t> </a:t>
            </a:r>
            <a:endParaRPr lang="en-GB">
              <a:latin typeface="Arial" pitchFamily="34" charset="0"/>
              <a:cs typeface="Arial" pitchFamily="34" charset="0"/>
            </a:endParaRPr>
          </a:p>
          <a:p>
            <a:r>
              <a:rPr lang="en-US">
                <a:latin typeface="Arial" pitchFamily="34" charset="0"/>
                <a:cs typeface="Arial" pitchFamily="34" charset="0"/>
              </a:rPr>
              <a:t>The ability to understand your EQA report maximizes the benefits of participating in an EQA scheme like RIQAS.  </a:t>
            </a:r>
            <a:endParaRPr lang="en-GB">
              <a:latin typeface="Arial" pitchFamily="34" charset="0"/>
              <a:cs typeface="Arial" pitchFamily="34" charset="0"/>
            </a:endParaRPr>
          </a:p>
          <a:p>
            <a:endParaRPr lang="en-GB">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F5686D7A-973B-47D4-84AD-D968FEA43D61}"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37472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5411"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D1489FDF-B044-422E-9751-D1B55085C620}" type="slidenum">
              <a:rPr lang="en-GB" sz="1000" b="0" smtClean="0">
                <a:latin typeface="Arial" pitchFamily="34" charset="0"/>
              </a:rPr>
              <a:pPr/>
              <a:t>26</a:t>
            </a:fld>
            <a:endParaRPr lang="en-GB" sz="1000" b="0">
              <a:latin typeface="Arial" pitchFamily="34" charset="0"/>
            </a:endParaRPr>
          </a:p>
        </p:txBody>
      </p:sp>
      <p:sp>
        <p:nvSpPr>
          <p:cNvPr id="145412" name="Rectangle 2"/>
          <p:cNvSpPr>
            <a:spLocks noGrp="1" noRot="1" noChangeAspect="1" noChangeArrowheads="1" noTextEdit="1"/>
          </p:cNvSpPr>
          <p:nvPr>
            <p:ph type="sldImg"/>
          </p:nvPr>
        </p:nvSpPr>
        <p:spPr>
          <a:xfrm>
            <a:off x="2697163" y="509588"/>
            <a:ext cx="4532312" cy="2549525"/>
          </a:xfrm>
          <a:ln/>
        </p:spPr>
      </p:sp>
      <p:sp>
        <p:nvSpPr>
          <p:cNvPr id="145413" name="Rectangle 3"/>
          <p:cNvSpPr>
            <a:spLocks noGrp="1" noChangeArrowheads="1"/>
          </p:cNvSpPr>
          <p:nvPr>
            <p:ph type="body" idx="1"/>
          </p:nvPr>
        </p:nvSpPr>
        <p:spPr>
          <a:xfrm>
            <a:off x="992202" y="3228707"/>
            <a:ext cx="7942238" cy="3059117"/>
          </a:xfrm>
          <a:noFill/>
        </p:spPr>
        <p:txBody>
          <a:bodyPr/>
          <a:lstStyle/>
          <a:p>
            <a:endParaRPr lang="en-GB" b="1">
              <a:latin typeface="Arial" pitchFamily="34" charset="0"/>
            </a:endParaRP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375415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6435"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98871147-A078-474B-8485-D674B6E5685B}" type="slidenum">
              <a:rPr lang="en-GB" sz="1000" b="0" smtClean="0">
                <a:latin typeface="Arial" pitchFamily="34" charset="0"/>
              </a:rPr>
              <a:pPr/>
              <a:t>27</a:t>
            </a:fld>
            <a:endParaRPr lang="en-GB" sz="1000" b="0">
              <a:latin typeface="Arial" pitchFamily="34" charset="0"/>
            </a:endParaRPr>
          </a:p>
        </p:txBody>
      </p:sp>
      <p:sp>
        <p:nvSpPr>
          <p:cNvPr id="146436" name="Rectangle 2"/>
          <p:cNvSpPr>
            <a:spLocks noGrp="1" noRot="1" noChangeAspect="1" noChangeArrowheads="1" noTextEdit="1"/>
          </p:cNvSpPr>
          <p:nvPr>
            <p:ph type="sldImg"/>
          </p:nvPr>
        </p:nvSpPr>
        <p:spPr>
          <a:xfrm>
            <a:off x="2698750" y="509588"/>
            <a:ext cx="4530725" cy="2549525"/>
          </a:xfrm>
          <a:ln/>
        </p:spPr>
      </p:sp>
      <p:sp>
        <p:nvSpPr>
          <p:cNvPr id="146437"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4722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6435"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98871147-A078-474B-8485-D674B6E5685B}" type="slidenum">
              <a:rPr lang="en-GB" sz="1000" b="0" smtClean="0">
                <a:latin typeface="Arial" pitchFamily="34" charset="0"/>
              </a:rPr>
              <a:pPr/>
              <a:t>29</a:t>
            </a:fld>
            <a:endParaRPr lang="en-GB" sz="1000" b="0">
              <a:latin typeface="Arial" pitchFamily="34" charset="0"/>
            </a:endParaRPr>
          </a:p>
        </p:txBody>
      </p:sp>
      <p:sp>
        <p:nvSpPr>
          <p:cNvPr id="146436" name="Rectangle 2"/>
          <p:cNvSpPr>
            <a:spLocks noGrp="1" noRot="1" noChangeAspect="1" noChangeArrowheads="1" noTextEdit="1"/>
          </p:cNvSpPr>
          <p:nvPr>
            <p:ph type="sldImg"/>
          </p:nvPr>
        </p:nvSpPr>
        <p:spPr>
          <a:xfrm>
            <a:off x="2698750" y="509588"/>
            <a:ext cx="4530725" cy="2549525"/>
          </a:xfrm>
          <a:ln/>
        </p:spPr>
      </p:sp>
      <p:sp>
        <p:nvSpPr>
          <p:cNvPr id="146437"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50925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8483"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7E76B744-902D-40A2-867C-16EC2BF7A5C6}" type="slidenum">
              <a:rPr lang="en-GB" sz="1000" b="0" smtClean="0">
                <a:latin typeface="Arial" pitchFamily="34" charset="0"/>
              </a:rPr>
              <a:pPr/>
              <a:t>36</a:t>
            </a:fld>
            <a:endParaRPr lang="en-GB" sz="1000" b="0">
              <a:latin typeface="Arial" pitchFamily="34" charset="0"/>
            </a:endParaRPr>
          </a:p>
        </p:txBody>
      </p:sp>
      <p:sp>
        <p:nvSpPr>
          <p:cNvPr id="148484" name="Rectangle 2"/>
          <p:cNvSpPr>
            <a:spLocks noGrp="1" noRot="1" noChangeAspect="1" noChangeArrowheads="1" noTextEdit="1"/>
          </p:cNvSpPr>
          <p:nvPr>
            <p:ph type="sldImg"/>
          </p:nvPr>
        </p:nvSpPr>
        <p:spPr>
          <a:xfrm>
            <a:off x="2698750" y="509588"/>
            <a:ext cx="4530725" cy="2549525"/>
          </a:xfrm>
          <a:ln/>
        </p:spPr>
      </p:sp>
      <p:sp>
        <p:nvSpPr>
          <p:cNvPr id="148485"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47255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A9436846-628B-4DEA-8AB8-CEC09E897597}" type="slidenum">
              <a:rPr lang="en-GB" b="0"/>
              <a:pPr eaLnBrk="1" hangingPunct="1"/>
              <a:t>40</a:t>
            </a:fld>
            <a:endParaRPr lang="en-GB" b="0"/>
          </a:p>
        </p:txBody>
      </p:sp>
      <p:sp>
        <p:nvSpPr>
          <p:cNvPr id="176131" name="Rectangle 2"/>
          <p:cNvSpPr>
            <a:spLocks noGrp="1" noChangeArrowheads="1"/>
          </p:cNvSpPr>
          <p:nvPr>
            <p:ph type="body" idx="1"/>
          </p:nvPr>
        </p:nvSpPr>
        <p:spPr>
          <a:xfrm>
            <a:off x="1323707" y="3231967"/>
            <a:ext cx="7279225" cy="2862351"/>
          </a:xfrm>
          <a:noFill/>
          <a:extLst>
            <a:ext uri="{91240B29-F687-4F45-9708-019B960494DF}">
              <a14:hiddenLine xmlns:a14="http://schemas.microsoft.com/office/drawing/2010/main" w="12700">
                <a:solidFill>
                  <a:schemeClr val="tx1"/>
                </a:solidFill>
                <a:miter lim="800000"/>
                <a:headEnd/>
                <a:tailEnd/>
              </a14:hiddenLine>
            </a:ext>
          </a:extLst>
        </p:spPr>
        <p:txBody>
          <a:bodyPr lIns="89194" tIns="43814" rIns="89194" bIns="43814"/>
          <a:lstStyle/>
          <a:p>
            <a:pPr eaLnBrk="1" hangingPunct="1"/>
            <a:endParaRPr lang="en-GB" dirty="0"/>
          </a:p>
        </p:txBody>
      </p:sp>
      <p:sp>
        <p:nvSpPr>
          <p:cNvPr id="176132" name="Rectangle 3"/>
          <p:cNvSpPr>
            <a:spLocks noGrp="1" noRot="1" noChangeAspect="1" noChangeArrowheads="1" noTextEdit="1"/>
          </p:cNvSpPr>
          <p:nvPr>
            <p:ph type="sldImg"/>
          </p:nvPr>
        </p:nvSpPr>
        <p:spPr>
          <a:xfrm>
            <a:off x="2846388" y="592138"/>
            <a:ext cx="4235450" cy="2382837"/>
          </a:xfrm>
          <a:ln w="12700" cap="flat">
            <a:solidFill>
              <a:schemeClr val="tx1"/>
            </a:solidFill>
          </a:ln>
        </p:spPr>
      </p:sp>
    </p:spTree>
    <p:extLst>
      <p:ext uri="{BB962C8B-B14F-4D97-AF65-F5344CB8AC3E}">
        <p14:creationId xmlns:p14="http://schemas.microsoft.com/office/powerpoint/2010/main" val="792211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36195"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40221BEE-7550-4ACF-9D48-E5EBF13D5CAA}" type="slidenum">
              <a:rPr lang="en-GB" sz="1000" b="0" smtClean="0">
                <a:latin typeface="Arial" pitchFamily="34" charset="0"/>
              </a:rPr>
              <a:pPr/>
              <a:t>42</a:t>
            </a:fld>
            <a:endParaRPr lang="en-GB" sz="1000" b="0">
              <a:latin typeface="Arial" pitchFamily="34" charset="0"/>
            </a:endParaRPr>
          </a:p>
        </p:txBody>
      </p:sp>
      <p:sp>
        <p:nvSpPr>
          <p:cNvPr id="136196" name="Rectangle 2"/>
          <p:cNvSpPr>
            <a:spLocks noGrp="1" noRot="1" noChangeAspect="1" noChangeArrowheads="1" noTextEdit="1"/>
          </p:cNvSpPr>
          <p:nvPr>
            <p:ph type="sldImg"/>
          </p:nvPr>
        </p:nvSpPr>
        <p:spPr>
          <a:xfrm>
            <a:off x="2698750" y="509588"/>
            <a:ext cx="4530725" cy="2549525"/>
          </a:xfrm>
          <a:ln/>
        </p:spPr>
      </p:sp>
      <p:sp>
        <p:nvSpPr>
          <p:cNvPr id="136197" name="Rectangle 3"/>
          <p:cNvSpPr>
            <a:spLocks noGrp="1" noChangeArrowheads="1"/>
          </p:cNvSpPr>
          <p:nvPr>
            <p:ph type="body" idx="1"/>
          </p:nvPr>
        </p:nvSpPr>
        <p:spPr>
          <a:xfrm>
            <a:off x="1323707" y="3229794"/>
            <a:ext cx="7279225" cy="3058029"/>
          </a:xfrm>
          <a:noFill/>
        </p:spPr>
        <p:txBody>
          <a:bodyPr/>
          <a:lstStyle/>
          <a:p>
            <a:r>
              <a:rPr lang="en-AU" b="1">
                <a:latin typeface="Arial" pitchFamily="34" charset="0"/>
                <a:cs typeface="Times New Roman" pitchFamily="18" charset="0"/>
              </a:rPr>
              <a:t>  </a:t>
            </a:r>
            <a:endParaRPr lang="en-GB" b="1">
              <a:latin typeface="Arial" pitchFamily="34" charset="0"/>
              <a:cs typeface="Times New Roman" pitchFamily="18" charset="0"/>
            </a:endParaRPr>
          </a:p>
          <a:p>
            <a:endParaRPr lang="en-GB" b="1">
              <a:latin typeface="Arial" pitchFamily="34" charset="0"/>
              <a:cs typeface="Times New Roman" pitchFamily="18" charset="0"/>
            </a:endParaRP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GB">
                <a:latin typeface="Arial" pitchFamily="34" charset="0"/>
                <a:cs typeface="Times New Roman" pitchFamily="18" charset="0"/>
              </a:rPr>
              <a:t> </a:t>
            </a: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GB">
                <a:latin typeface="Arial" pitchFamily="34" charset="0"/>
                <a:cs typeface="Times New Roman" pitchFamily="18" charset="0"/>
              </a:rPr>
              <a:t> </a:t>
            </a:r>
          </a:p>
          <a:p>
            <a:r>
              <a:rPr lang="en-AU">
                <a:latin typeface="Arial" pitchFamily="34" charset="0"/>
                <a:cs typeface="Times New Roman" pitchFamily="18" charset="0"/>
              </a:rPr>
              <a:t> </a:t>
            </a: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endParaRPr lang="en-GB">
              <a:latin typeface="Arial" pitchFamily="34" charset="0"/>
            </a:endParaRPr>
          </a:p>
        </p:txBody>
      </p:sp>
    </p:spTree>
    <p:extLst>
      <p:ext uri="{BB962C8B-B14F-4D97-AF65-F5344CB8AC3E}">
        <p14:creationId xmlns:p14="http://schemas.microsoft.com/office/powerpoint/2010/main" val="465935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36195"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40221BEE-7550-4ACF-9D48-E5EBF13D5CAA}" type="slidenum">
              <a:rPr lang="en-GB" sz="1000" b="0" smtClean="0">
                <a:latin typeface="Arial" pitchFamily="34" charset="0"/>
              </a:rPr>
              <a:pPr/>
              <a:t>43</a:t>
            </a:fld>
            <a:endParaRPr lang="en-GB" sz="1000" b="0">
              <a:latin typeface="Arial" pitchFamily="34" charset="0"/>
            </a:endParaRPr>
          </a:p>
        </p:txBody>
      </p:sp>
      <p:sp>
        <p:nvSpPr>
          <p:cNvPr id="136196" name="Rectangle 2"/>
          <p:cNvSpPr>
            <a:spLocks noGrp="1" noRot="1" noChangeAspect="1" noChangeArrowheads="1" noTextEdit="1"/>
          </p:cNvSpPr>
          <p:nvPr>
            <p:ph type="sldImg"/>
          </p:nvPr>
        </p:nvSpPr>
        <p:spPr>
          <a:xfrm>
            <a:off x="2698750" y="509588"/>
            <a:ext cx="4530725" cy="2549525"/>
          </a:xfrm>
          <a:ln/>
        </p:spPr>
      </p:sp>
      <p:sp>
        <p:nvSpPr>
          <p:cNvPr id="136197" name="Rectangle 3"/>
          <p:cNvSpPr>
            <a:spLocks noGrp="1" noChangeArrowheads="1"/>
          </p:cNvSpPr>
          <p:nvPr>
            <p:ph type="body" idx="1"/>
          </p:nvPr>
        </p:nvSpPr>
        <p:spPr>
          <a:xfrm>
            <a:off x="1323707" y="3229794"/>
            <a:ext cx="7279225" cy="3058029"/>
          </a:xfrm>
          <a:noFill/>
        </p:spPr>
        <p:txBody>
          <a:bodyPr/>
          <a:lstStyle/>
          <a:p>
            <a:r>
              <a:rPr lang="en-AU" b="1">
                <a:latin typeface="Arial" pitchFamily="34" charset="0"/>
                <a:cs typeface="Times New Roman" pitchFamily="18" charset="0"/>
              </a:rPr>
              <a:t>  </a:t>
            </a:r>
            <a:endParaRPr lang="en-GB" b="1">
              <a:latin typeface="Arial" pitchFamily="34" charset="0"/>
              <a:cs typeface="Times New Roman" pitchFamily="18" charset="0"/>
            </a:endParaRPr>
          </a:p>
          <a:p>
            <a:endParaRPr lang="en-GB" b="1">
              <a:latin typeface="Arial" pitchFamily="34" charset="0"/>
              <a:cs typeface="Times New Roman" pitchFamily="18" charset="0"/>
            </a:endParaRP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GB">
                <a:latin typeface="Arial" pitchFamily="34" charset="0"/>
                <a:cs typeface="Times New Roman" pitchFamily="18" charset="0"/>
              </a:rPr>
              <a:t> </a:t>
            </a: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GB">
                <a:latin typeface="Arial" pitchFamily="34" charset="0"/>
                <a:cs typeface="Times New Roman" pitchFamily="18" charset="0"/>
              </a:rPr>
              <a:t> </a:t>
            </a:r>
          </a:p>
          <a:p>
            <a:r>
              <a:rPr lang="en-AU">
                <a:latin typeface="Arial" pitchFamily="34" charset="0"/>
                <a:cs typeface="Times New Roman" pitchFamily="18" charset="0"/>
              </a:rPr>
              <a:t> </a:t>
            </a: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endParaRPr lang="en-GB">
              <a:latin typeface="Arial" pitchFamily="34" charset="0"/>
            </a:endParaRPr>
          </a:p>
        </p:txBody>
      </p:sp>
    </p:spTree>
    <p:extLst>
      <p:ext uri="{BB962C8B-B14F-4D97-AF65-F5344CB8AC3E}">
        <p14:creationId xmlns:p14="http://schemas.microsoft.com/office/powerpoint/2010/main" val="379954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36195"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40221BEE-7550-4ACF-9D48-E5EBF13D5CAA}" type="slidenum">
              <a:rPr lang="en-GB" sz="1000" b="0" smtClean="0">
                <a:latin typeface="Arial" pitchFamily="34" charset="0"/>
              </a:rPr>
              <a:pPr/>
              <a:t>46</a:t>
            </a:fld>
            <a:endParaRPr lang="en-GB" sz="1000" b="0">
              <a:latin typeface="Arial" pitchFamily="34" charset="0"/>
            </a:endParaRPr>
          </a:p>
        </p:txBody>
      </p:sp>
      <p:sp>
        <p:nvSpPr>
          <p:cNvPr id="136196" name="Rectangle 2"/>
          <p:cNvSpPr>
            <a:spLocks noGrp="1" noRot="1" noChangeAspect="1" noChangeArrowheads="1" noTextEdit="1"/>
          </p:cNvSpPr>
          <p:nvPr>
            <p:ph type="sldImg"/>
          </p:nvPr>
        </p:nvSpPr>
        <p:spPr>
          <a:xfrm>
            <a:off x="2698750" y="509588"/>
            <a:ext cx="4530725" cy="2549525"/>
          </a:xfrm>
          <a:ln/>
        </p:spPr>
      </p:sp>
      <p:sp>
        <p:nvSpPr>
          <p:cNvPr id="136197" name="Rectangle 3"/>
          <p:cNvSpPr>
            <a:spLocks noGrp="1" noChangeArrowheads="1"/>
          </p:cNvSpPr>
          <p:nvPr>
            <p:ph type="body" idx="1"/>
          </p:nvPr>
        </p:nvSpPr>
        <p:spPr>
          <a:xfrm>
            <a:off x="1323707" y="3229794"/>
            <a:ext cx="7279225" cy="3058029"/>
          </a:xfrm>
          <a:noFill/>
        </p:spPr>
        <p:txBody>
          <a:bodyPr/>
          <a:lstStyle/>
          <a:p>
            <a:r>
              <a:rPr lang="en-AU" b="1">
                <a:latin typeface="Arial" pitchFamily="34" charset="0"/>
                <a:cs typeface="Times New Roman" pitchFamily="18" charset="0"/>
              </a:rPr>
              <a:t>  </a:t>
            </a:r>
            <a:endParaRPr lang="en-GB" b="1">
              <a:latin typeface="Arial" pitchFamily="34" charset="0"/>
              <a:cs typeface="Times New Roman" pitchFamily="18" charset="0"/>
            </a:endParaRPr>
          </a:p>
          <a:p>
            <a:endParaRPr lang="en-GB" b="1">
              <a:latin typeface="Arial" pitchFamily="34" charset="0"/>
              <a:cs typeface="Times New Roman" pitchFamily="18" charset="0"/>
            </a:endParaRP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GB">
                <a:latin typeface="Arial" pitchFamily="34" charset="0"/>
                <a:cs typeface="Times New Roman" pitchFamily="18" charset="0"/>
              </a:rPr>
              <a:t> </a:t>
            </a: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GB">
                <a:latin typeface="Arial" pitchFamily="34" charset="0"/>
                <a:cs typeface="Times New Roman" pitchFamily="18" charset="0"/>
              </a:rPr>
              <a:t> </a:t>
            </a:r>
          </a:p>
          <a:p>
            <a:r>
              <a:rPr lang="en-AU">
                <a:latin typeface="Arial" pitchFamily="34" charset="0"/>
                <a:cs typeface="Times New Roman" pitchFamily="18" charset="0"/>
              </a:rPr>
              <a:t> </a:t>
            </a: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AU" b="1">
                <a:latin typeface="Arial" pitchFamily="34" charset="0"/>
                <a:cs typeface="Times New Roman" pitchFamily="18" charset="0"/>
              </a:rPr>
              <a:t> </a:t>
            </a:r>
            <a:endParaRPr lang="en-GB" b="1">
              <a:latin typeface="Arial" pitchFamily="34" charset="0"/>
              <a:cs typeface="Times New Roman" pitchFamily="18" charset="0"/>
            </a:endParaRP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AU">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r>
              <a:rPr lang="en-GB" b="1">
                <a:latin typeface="Arial" pitchFamily="34" charset="0"/>
                <a:cs typeface="Times New Roman" pitchFamily="18" charset="0"/>
              </a:rPr>
              <a:t> </a:t>
            </a:r>
          </a:p>
          <a:p>
            <a:endParaRPr lang="en-GB">
              <a:latin typeface="Arial" pitchFamily="34" charset="0"/>
            </a:endParaRPr>
          </a:p>
        </p:txBody>
      </p:sp>
    </p:spTree>
    <p:extLst>
      <p:ext uri="{BB962C8B-B14F-4D97-AF65-F5344CB8AC3E}">
        <p14:creationId xmlns:p14="http://schemas.microsoft.com/office/powerpoint/2010/main" val="2662904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A9436846-628B-4DEA-8AB8-CEC09E897597}" type="slidenum">
              <a:rPr lang="en-GB" b="0"/>
              <a:pPr eaLnBrk="1" hangingPunct="1"/>
              <a:t>47</a:t>
            </a:fld>
            <a:endParaRPr lang="en-GB" b="0"/>
          </a:p>
        </p:txBody>
      </p:sp>
      <p:sp>
        <p:nvSpPr>
          <p:cNvPr id="176131" name="Rectangle 2"/>
          <p:cNvSpPr>
            <a:spLocks noGrp="1" noChangeArrowheads="1"/>
          </p:cNvSpPr>
          <p:nvPr>
            <p:ph type="body" idx="1"/>
          </p:nvPr>
        </p:nvSpPr>
        <p:spPr>
          <a:xfrm>
            <a:off x="1323707" y="3231967"/>
            <a:ext cx="7279225" cy="2862351"/>
          </a:xfrm>
          <a:noFill/>
          <a:extLst>
            <a:ext uri="{91240B29-F687-4F45-9708-019B960494DF}">
              <a14:hiddenLine xmlns:a14="http://schemas.microsoft.com/office/drawing/2010/main" w="12700">
                <a:solidFill>
                  <a:schemeClr val="tx1"/>
                </a:solidFill>
                <a:miter lim="800000"/>
                <a:headEnd/>
                <a:tailEnd/>
              </a14:hiddenLine>
            </a:ext>
          </a:extLst>
        </p:spPr>
        <p:txBody>
          <a:bodyPr lIns="89194" tIns="43814" rIns="89194" bIns="43814"/>
          <a:lstStyle/>
          <a:p>
            <a:pPr eaLnBrk="1" hangingPunct="1"/>
            <a:endParaRPr lang="en-GB" dirty="0"/>
          </a:p>
        </p:txBody>
      </p:sp>
      <p:sp>
        <p:nvSpPr>
          <p:cNvPr id="176132" name="Rectangle 3"/>
          <p:cNvSpPr>
            <a:spLocks noGrp="1" noRot="1" noChangeAspect="1" noChangeArrowheads="1" noTextEdit="1"/>
          </p:cNvSpPr>
          <p:nvPr>
            <p:ph type="sldImg"/>
          </p:nvPr>
        </p:nvSpPr>
        <p:spPr>
          <a:xfrm>
            <a:off x="2846388" y="592138"/>
            <a:ext cx="4235450" cy="2382837"/>
          </a:xfrm>
          <a:ln w="12700" cap="flat">
            <a:solidFill>
              <a:schemeClr val="tx1"/>
            </a:solidFill>
          </a:ln>
        </p:spPr>
      </p:sp>
    </p:spTree>
    <p:extLst>
      <p:ext uri="{BB962C8B-B14F-4D97-AF65-F5344CB8AC3E}">
        <p14:creationId xmlns:p14="http://schemas.microsoft.com/office/powerpoint/2010/main" val="173594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A9436846-628B-4DEA-8AB8-CEC09E897597}" type="slidenum">
              <a:rPr lang="en-GB" b="0"/>
              <a:pPr eaLnBrk="1" hangingPunct="1"/>
              <a:t>54</a:t>
            </a:fld>
            <a:endParaRPr lang="en-GB" b="0"/>
          </a:p>
        </p:txBody>
      </p:sp>
      <p:sp>
        <p:nvSpPr>
          <p:cNvPr id="176131" name="Rectangle 2"/>
          <p:cNvSpPr>
            <a:spLocks noGrp="1" noChangeArrowheads="1"/>
          </p:cNvSpPr>
          <p:nvPr>
            <p:ph type="body" idx="1"/>
          </p:nvPr>
        </p:nvSpPr>
        <p:spPr>
          <a:xfrm>
            <a:off x="1323707" y="3231967"/>
            <a:ext cx="7279225" cy="2862351"/>
          </a:xfrm>
          <a:noFill/>
          <a:extLst>
            <a:ext uri="{91240B29-F687-4F45-9708-019B960494DF}">
              <a14:hiddenLine xmlns:a14="http://schemas.microsoft.com/office/drawing/2010/main" w="12700">
                <a:solidFill>
                  <a:schemeClr val="tx1"/>
                </a:solidFill>
                <a:miter lim="800000"/>
                <a:headEnd/>
                <a:tailEnd/>
              </a14:hiddenLine>
            </a:ext>
          </a:extLst>
        </p:spPr>
        <p:txBody>
          <a:bodyPr lIns="89194" tIns="43814" rIns="89194" bIns="43814"/>
          <a:lstStyle/>
          <a:p>
            <a:pPr eaLnBrk="1" hangingPunct="1"/>
            <a:endParaRPr lang="en-GB" dirty="0"/>
          </a:p>
        </p:txBody>
      </p:sp>
      <p:sp>
        <p:nvSpPr>
          <p:cNvPr id="176132" name="Rectangle 3"/>
          <p:cNvSpPr>
            <a:spLocks noGrp="1" noRot="1" noChangeAspect="1" noChangeArrowheads="1" noTextEdit="1"/>
          </p:cNvSpPr>
          <p:nvPr>
            <p:ph type="sldImg"/>
          </p:nvPr>
        </p:nvSpPr>
        <p:spPr>
          <a:xfrm>
            <a:off x="2846388" y="592138"/>
            <a:ext cx="4235450" cy="2382837"/>
          </a:xfrm>
          <a:ln w="12700" cap="flat">
            <a:solidFill>
              <a:schemeClr val="tx1"/>
            </a:solidFill>
          </a:ln>
        </p:spPr>
      </p:sp>
    </p:spTree>
    <p:extLst>
      <p:ext uri="{BB962C8B-B14F-4D97-AF65-F5344CB8AC3E}">
        <p14:creationId xmlns:p14="http://schemas.microsoft.com/office/powerpoint/2010/main" val="270651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34147"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AA69258C-97FE-4292-AC23-88BE7347A663}" type="slidenum">
              <a:rPr lang="en-GB" sz="1000" b="0" smtClean="0">
                <a:latin typeface="Arial" pitchFamily="34" charset="0"/>
              </a:rPr>
              <a:pPr/>
              <a:t>11</a:t>
            </a:fld>
            <a:endParaRPr lang="en-GB" sz="1000" b="0">
              <a:latin typeface="Arial" pitchFamily="34" charset="0"/>
            </a:endParaRPr>
          </a:p>
        </p:txBody>
      </p:sp>
      <p:sp>
        <p:nvSpPr>
          <p:cNvPr id="134148" name="Rectangle 2"/>
          <p:cNvSpPr>
            <a:spLocks noGrp="1" noRot="1" noChangeAspect="1" noChangeArrowheads="1" noTextEdit="1"/>
          </p:cNvSpPr>
          <p:nvPr>
            <p:ph type="sldImg"/>
          </p:nvPr>
        </p:nvSpPr>
        <p:spPr>
          <a:xfrm>
            <a:off x="2698750" y="509588"/>
            <a:ext cx="4530725" cy="2549525"/>
          </a:xfrm>
          <a:ln/>
        </p:spPr>
      </p:sp>
      <p:sp>
        <p:nvSpPr>
          <p:cNvPr id="134149"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6360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defRPr>
            </a:lvl1pPr>
            <a:lvl2pPr marL="742950" indent="-285750" defTabSz="904875">
              <a:defRPr sz="2000" b="1">
                <a:solidFill>
                  <a:schemeClr val="tx1"/>
                </a:solidFill>
                <a:latin typeface="Randox Logo" pitchFamily="2" charset="2"/>
              </a:defRPr>
            </a:lvl2pPr>
            <a:lvl3pPr marL="1143000" indent="-228600" defTabSz="904875">
              <a:defRPr sz="2000" b="1">
                <a:solidFill>
                  <a:schemeClr val="tx1"/>
                </a:solidFill>
                <a:latin typeface="Randox Logo" pitchFamily="2" charset="2"/>
              </a:defRPr>
            </a:lvl3pPr>
            <a:lvl4pPr marL="1600200" indent="-228600" defTabSz="904875">
              <a:defRPr sz="2000" b="1">
                <a:solidFill>
                  <a:schemeClr val="tx1"/>
                </a:solidFill>
                <a:latin typeface="Randox Logo" pitchFamily="2" charset="2"/>
              </a:defRPr>
            </a:lvl4pPr>
            <a:lvl5pPr marL="2057400" indent="-228600" defTabSz="904875">
              <a:defRPr sz="2000" b="1">
                <a:solidFill>
                  <a:schemeClr val="tx1"/>
                </a:solidFill>
                <a:latin typeface="Randox Logo" pitchFamily="2" charset="2"/>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charset="0"/>
              </a:rPr>
              <a:t>RIT 2.17 Revision B</a:t>
            </a:r>
          </a:p>
        </p:txBody>
      </p:sp>
      <p:sp>
        <p:nvSpPr>
          <p:cNvPr id="648195"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defRPr>
            </a:lvl1pPr>
            <a:lvl2pPr marL="742950" indent="-285750" defTabSz="904875">
              <a:defRPr sz="2000" b="1">
                <a:solidFill>
                  <a:schemeClr val="tx1"/>
                </a:solidFill>
                <a:latin typeface="Randox Logo" pitchFamily="2" charset="2"/>
              </a:defRPr>
            </a:lvl2pPr>
            <a:lvl3pPr marL="1143000" indent="-228600" defTabSz="904875">
              <a:defRPr sz="2000" b="1">
                <a:solidFill>
                  <a:schemeClr val="tx1"/>
                </a:solidFill>
                <a:latin typeface="Randox Logo" pitchFamily="2" charset="2"/>
              </a:defRPr>
            </a:lvl3pPr>
            <a:lvl4pPr marL="1600200" indent="-228600" defTabSz="904875">
              <a:defRPr sz="2000" b="1">
                <a:solidFill>
                  <a:schemeClr val="tx1"/>
                </a:solidFill>
                <a:latin typeface="Randox Logo" pitchFamily="2" charset="2"/>
              </a:defRPr>
            </a:lvl4pPr>
            <a:lvl5pPr marL="2057400" indent="-228600" defTabSz="904875">
              <a:defRPr sz="2000" b="1">
                <a:solidFill>
                  <a:schemeClr val="tx1"/>
                </a:solidFill>
                <a:latin typeface="Randox Logo" pitchFamily="2" charset="2"/>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defRPr>
            </a:lvl9pPr>
          </a:lstStyle>
          <a:p>
            <a:fld id="{FA09CBDF-CE61-47B7-AC44-5DCAA62D8415}" type="slidenum">
              <a:rPr lang="en-GB" sz="1000" b="0" smtClean="0">
                <a:latin typeface="Arial" charset="0"/>
              </a:rPr>
              <a:pPr/>
              <a:t>56</a:t>
            </a:fld>
            <a:endParaRPr lang="en-GB" sz="1000" b="0">
              <a:latin typeface="Arial" charset="0"/>
            </a:endParaRPr>
          </a:p>
        </p:txBody>
      </p:sp>
      <p:sp>
        <p:nvSpPr>
          <p:cNvPr id="648196" name="Rectangle 2"/>
          <p:cNvSpPr>
            <a:spLocks noGrp="1" noRot="1" noChangeAspect="1" noChangeArrowheads="1" noTextEdit="1"/>
          </p:cNvSpPr>
          <p:nvPr>
            <p:ph type="sldImg"/>
          </p:nvPr>
        </p:nvSpPr>
        <p:spPr>
          <a:xfrm>
            <a:off x="2698750" y="509588"/>
            <a:ext cx="4530725" cy="2549525"/>
          </a:xfrm>
          <a:ln/>
        </p:spPr>
      </p:sp>
      <p:sp>
        <p:nvSpPr>
          <p:cNvPr id="648197" name="Rectangle 3"/>
          <p:cNvSpPr>
            <a:spLocks noGrp="1" noChangeArrowheads="1"/>
          </p:cNvSpPr>
          <p:nvPr>
            <p:ph type="body" idx="1"/>
          </p:nvPr>
        </p:nvSpPr>
        <p:spPr>
          <a:xfrm>
            <a:off x="1323707" y="3229794"/>
            <a:ext cx="7279225" cy="3058029"/>
          </a:xfrm>
          <a:noFill/>
        </p:spPr>
        <p:txBody>
          <a:bodyPr lIns="90653" tIns="45327" rIns="90653" bIns="45327"/>
          <a:lstStyle/>
          <a:p>
            <a:r>
              <a:rPr lang="en-GB" b="1">
                <a:cs typeface="Times New Roman" pitchFamily="18" charset="0"/>
              </a:rPr>
              <a:t> </a:t>
            </a:r>
          </a:p>
          <a:p>
            <a:endParaRPr lang="en-GB"/>
          </a:p>
          <a:p>
            <a:endParaRPr lang="en-GB"/>
          </a:p>
        </p:txBody>
      </p:sp>
    </p:spTree>
    <p:extLst>
      <p:ext uri="{BB962C8B-B14F-4D97-AF65-F5344CB8AC3E}">
        <p14:creationId xmlns:p14="http://schemas.microsoft.com/office/powerpoint/2010/main" val="2748563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A9436846-628B-4DEA-8AB8-CEC09E897597}" type="slidenum">
              <a:rPr lang="en-GB" b="0"/>
              <a:pPr eaLnBrk="1" hangingPunct="1"/>
              <a:t>57</a:t>
            </a:fld>
            <a:endParaRPr lang="en-GB" b="0"/>
          </a:p>
        </p:txBody>
      </p:sp>
      <p:sp>
        <p:nvSpPr>
          <p:cNvPr id="176131" name="Rectangle 2"/>
          <p:cNvSpPr>
            <a:spLocks noGrp="1" noChangeArrowheads="1"/>
          </p:cNvSpPr>
          <p:nvPr>
            <p:ph type="body" idx="1"/>
          </p:nvPr>
        </p:nvSpPr>
        <p:spPr>
          <a:xfrm>
            <a:off x="1323707" y="3231967"/>
            <a:ext cx="7279225" cy="2862351"/>
          </a:xfrm>
          <a:noFill/>
          <a:extLst>
            <a:ext uri="{91240B29-F687-4F45-9708-019B960494DF}">
              <a14:hiddenLine xmlns:a14="http://schemas.microsoft.com/office/drawing/2010/main" w="12700">
                <a:solidFill>
                  <a:schemeClr val="tx1"/>
                </a:solidFill>
                <a:miter lim="800000"/>
                <a:headEnd/>
                <a:tailEnd/>
              </a14:hiddenLine>
            </a:ext>
          </a:extLst>
        </p:spPr>
        <p:txBody>
          <a:bodyPr lIns="89194" tIns="43814" rIns="89194" bIns="43814"/>
          <a:lstStyle/>
          <a:p>
            <a:pPr eaLnBrk="1" hangingPunct="1"/>
            <a:endParaRPr lang="en-GB" dirty="0"/>
          </a:p>
        </p:txBody>
      </p:sp>
      <p:sp>
        <p:nvSpPr>
          <p:cNvPr id="176132" name="Rectangle 3"/>
          <p:cNvSpPr>
            <a:spLocks noGrp="1" noRot="1" noChangeAspect="1" noChangeArrowheads="1" noTextEdit="1"/>
          </p:cNvSpPr>
          <p:nvPr>
            <p:ph type="sldImg"/>
          </p:nvPr>
        </p:nvSpPr>
        <p:spPr>
          <a:xfrm>
            <a:off x="2846388" y="592138"/>
            <a:ext cx="4235450" cy="2382837"/>
          </a:xfrm>
          <a:ln w="12700" cap="flat">
            <a:solidFill>
              <a:schemeClr val="tx1"/>
            </a:solidFill>
          </a:ln>
        </p:spPr>
      </p:sp>
    </p:spTree>
    <p:extLst>
      <p:ext uri="{BB962C8B-B14F-4D97-AF65-F5344CB8AC3E}">
        <p14:creationId xmlns:p14="http://schemas.microsoft.com/office/powerpoint/2010/main" val="2783545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2697163" y="509588"/>
            <a:ext cx="4532312" cy="2549525"/>
          </a:xfrm>
          <a:ln/>
        </p:spPr>
      </p:sp>
      <p:sp>
        <p:nvSpPr>
          <p:cNvPr id="200707" name="Notes Placeholder 2"/>
          <p:cNvSpPr>
            <a:spLocks noGrp="1"/>
          </p:cNvSpPr>
          <p:nvPr>
            <p:ph type="body" idx="1"/>
          </p:nvPr>
        </p:nvSpPr>
        <p:spPr>
          <a:noFill/>
        </p:spPr>
        <p:txBody>
          <a:bodyPr/>
          <a:lstStyle/>
          <a:p>
            <a:r>
              <a:rPr lang="en-US" dirty="0">
                <a:latin typeface="Arial" pitchFamily="34" charset="0"/>
                <a:cs typeface="Arial" pitchFamily="34" charset="0"/>
              </a:rPr>
              <a:t> </a:t>
            </a:r>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9FC4DFA8-A798-4582-8BF4-D48F3A641C46}" type="slidenum">
              <a:rPr lang="en-GB" smtClean="0">
                <a:solidFill>
                  <a:prstClr val="black"/>
                </a:solidFill>
              </a:rPr>
              <a:pPr>
                <a:defRPr/>
              </a:pPr>
              <a:t>102</a:t>
            </a:fld>
            <a:endParaRPr lang="en-GB">
              <a:solidFill>
                <a:prstClr val="black"/>
              </a:solidFill>
            </a:endParaRPr>
          </a:p>
        </p:txBody>
      </p:sp>
    </p:spTree>
    <p:extLst>
      <p:ext uri="{BB962C8B-B14F-4D97-AF65-F5344CB8AC3E}">
        <p14:creationId xmlns:p14="http://schemas.microsoft.com/office/powerpoint/2010/main" val="78965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2697163" y="509588"/>
            <a:ext cx="4532312" cy="2549525"/>
          </a:xfrm>
          <a:ln/>
        </p:spPr>
      </p:sp>
      <p:sp>
        <p:nvSpPr>
          <p:cNvPr id="200707" name="Notes Placeholder 2"/>
          <p:cNvSpPr>
            <a:spLocks noGrp="1"/>
          </p:cNvSpPr>
          <p:nvPr>
            <p:ph type="body" idx="1"/>
          </p:nvPr>
        </p:nvSpPr>
        <p:spPr>
          <a:noFill/>
        </p:spPr>
        <p:txBody>
          <a:bodyPr/>
          <a:lstStyle/>
          <a:p>
            <a:r>
              <a:rPr lang="en-US" dirty="0">
                <a:latin typeface="Arial" pitchFamily="34" charset="0"/>
                <a:cs typeface="Arial" pitchFamily="34" charset="0"/>
              </a:rPr>
              <a:t> </a:t>
            </a:r>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9FC4DFA8-A798-4582-8BF4-D48F3A641C46}" type="slidenum">
              <a:rPr lang="en-GB" smtClean="0">
                <a:solidFill>
                  <a:prstClr val="black"/>
                </a:solidFill>
              </a:rPr>
              <a:pPr>
                <a:defRPr/>
              </a:pPr>
              <a:t>112</a:t>
            </a:fld>
            <a:endParaRPr lang="en-GB">
              <a:solidFill>
                <a:prstClr val="black"/>
              </a:solidFill>
            </a:endParaRPr>
          </a:p>
        </p:txBody>
      </p:sp>
    </p:spTree>
    <p:extLst>
      <p:ext uri="{BB962C8B-B14F-4D97-AF65-F5344CB8AC3E}">
        <p14:creationId xmlns:p14="http://schemas.microsoft.com/office/powerpoint/2010/main" val="1344160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6"/>
          <p:cNvSpPr>
            <a:spLocks noGrp="1" noChangeArrowheads="1"/>
          </p:cNvSpPr>
          <p:nvPr>
            <p:ph type="ftr" sz="quarter" idx="4"/>
          </p:nvPr>
        </p:nvSpPr>
        <p:spPr>
          <a:ln>
            <a:miter lim="800000"/>
            <a:headEnd/>
            <a:tailEnd/>
          </a:ln>
        </p:spPr>
        <p:txBody>
          <a:bodyPr/>
          <a:lstStyle/>
          <a:p>
            <a:pPr>
              <a:defRPr/>
            </a:pPr>
            <a:r>
              <a:rPr lang="en-GB">
                <a:solidFill>
                  <a:prstClr val="black"/>
                </a:solidFill>
                <a:ea typeface="ＭＳ Ｐゴシック" pitchFamily="34" charset="-128"/>
              </a:rPr>
              <a:t>RIQAS RIT 2.4 (QMS) Revision Da</a:t>
            </a:r>
            <a:r>
              <a:rPr lang="en-GB">
                <a:solidFill>
                  <a:prstClr val="black"/>
                </a:solidFill>
                <a:latin typeface="Times New Roman" pitchFamily="18" charset="0"/>
                <a:ea typeface="ＭＳ Ｐゴシック" pitchFamily="34" charset="-128"/>
              </a:rPr>
              <a:t> </a:t>
            </a:r>
            <a:r>
              <a:rPr lang="en-GB">
                <a:solidFill>
                  <a:prstClr val="black"/>
                </a:solidFill>
                <a:latin typeface="Arial" charset="0"/>
                <a:ea typeface="ＭＳ Ｐゴシック" pitchFamily="34" charset="-128"/>
              </a:rPr>
              <a:t>RIT 2.17 Revision B</a:t>
            </a:r>
          </a:p>
        </p:txBody>
      </p:sp>
      <p:sp>
        <p:nvSpPr>
          <p:cNvPr id="112642" name="Rectangle 7"/>
          <p:cNvSpPr>
            <a:spLocks noGrp="1" noChangeArrowheads="1"/>
          </p:cNvSpPr>
          <p:nvPr>
            <p:ph type="sldNum" sz="quarter" idx="5"/>
          </p:nvPr>
        </p:nvSpPr>
        <p:spPr>
          <a:ln>
            <a:miter lim="800000"/>
            <a:headEnd/>
            <a:tailEnd/>
          </a:ln>
        </p:spPr>
        <p:txBody>
          <a:bodyPr/>
          <a:lstStyle/>
          <a:p>
            <a:pPr>
              <a:defRPr/>
            </a:pPr>
            <a:fld id="{A21E25DB-3FDB-42F7-BC7C-C6C427FC31FE}" type="slidenum">
              <a:rPr lang="en-GB" smtClean="0">
                <a:solidFill>
                  <a:prstClr val="black"/>
                </a:solidFill>
                <a:ea typeface="ＭＳ Ｐゴシック" pitchFamily="34" charset="-128"/>
              </a:rPr>
              <a:pPr>
                <a:defRPr/>
              </a:pPr>
              <a:t>118</a:t>
            </a:fld>
            <a:endParaRPr lang="en-GB">
              <a:solidFill>
                <a:prstClr val="black"/>
              </a:solidFill>
              <a:ea typeface="ＭＳ Ｐゴシック" pitchFamily="34" charset="-128"/>
            </a:endParaRPr>
          </a:p>
        </p:txBody>
      </p:sp>
      <p:sp>
        <p:nvSpPr>
          <p:cNvPr id="66563" name="Rectangle 2"/>
          <p:cNvSpPr>
            <a:spLocks noGrp="1" noRot="1" noChangeAspect="1" noChangeArrowheads="1" noTextEdit="1"/>
          </p:cNvSpPr>
          <p:nvPr>
            <p:ph type="sldImg"/>
          </p:nvPr>
        </p:nvSpPr>
        <p:spPr>
          <a:xfrm>
            <a:off x="2698750" y="509588"/>
            <a:ext cx="4530725" cy="2549525"/>
          </a:xfrm>
          <a:ln/>
        </p:spPr>
      </p:sp>
      <p:sp>
        <p:nvSpPr>
          <p:cNvPr id="66564" name="Rectangle 3"/>
          <p:cNvSpPr>
            <a:spLocks noGrp="1" noChangeArrowheads="1"/>
          </p:cNvSpPr>
          <p:nvPr>
            <p:ph type="body" idx="1"/>
          </p:nvPr>
        </p:nvSpPr>
        <p:spPr>
          <a:xfrm>
            <a:off x="1323709" y="3229793"/>
            <a:ext cx="7279225" cy="3058029"/>
          </a:xfrm>
          <a:noFill/>
        </p:spPr>
        <p:txBody>
          <a:bodyPr/>
          <a:lstStyle/>
          <a:p>
            <a:endParaRPr lang="en-GB"/>
          </a:p>
          <a:p>
            <a:endParaRPr lang="en-GB">
              <a:cs typeface="Times New Roman" pitchFamily="18" charset="0"/>
            </a:endParaRPr>
          </a:p>
          <a:p>
            <a:endParaRPr lang="en-GB"/>
          </a:p>
        </p:txBody>
      </p:sp>
    </p:spTree>
    <p:extLst>
      <p:ext uri="{BB962C8B-B14F-4D97-AF65-F5344CB8AC3E}">
        <p14:creationId xmlns:p14="http://schemas.microsoft.com/office/powerpoint/2010/main" val="1594167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6"/>
          <p:cNvSpPr>
            <a:spLocks noGrp="1" noChangeArrowheads="1"/>
          </p:cNvSpPr>
          <p:nvPr>
            <p:ph type="ftr" sz="quarter" idx="4"/>
          </p:nvPr>
        </p:nvSpPr>
        <p:spPr>
          <a:ln>
            <a:miter lim="800000"/>
            <a:headEnd/>
            <a:tailEnd/>
          </a:ln>
        </p:spPr>
        <p:txBody>
          <a:bodyPr/>
          <a:lstStyle/>
          <a:p>
            <a:pPr>
              <a:defRPr/>
            </a:pPr>
            <a:r>
              <a:rPr lang="en-GB">
                <a:solidFill>
                  <a:prstClr val="black"/>
                </a:solidFill>
                <a:ea typeface="ＭＳ Ｐゴシック" pitchFamily="34" charset="-128"/>
              </a:rPr>
              <a:t>RIQAS RIT 2.4 (QMS) Revision Da</a:t>
            </a:r>
            <a:r>
              <a:rPr lang="en-GB">
                <a:solidFill>
                  <a:prstClr val="black"/>
                </a:solidFill>
                <a:latin typeface="Times New Roman" pitchFamily="18" charset="0"/>
                <a:ea typeface="ＭＳ Ｐゴシック" pitchFamily="34" charset="-128"/>
              </a:rPr>
              <a:t> </a:t>
            </a:r>
            <a:r>
              <a:rPr lang="en-GB">
                <a:solidFill>
                  <a:prstClr val="black"/>
                </a:solidFill>
                <a:latin typeface="Arial" charset="0"/>
                <a:ea typeface="ＭＳ Ｐゴシック" pitchFamily="34" charset="-128"/>
              </a:rPr>
              <a:t>RIT 2.17 Revision B</a:t>
            </a:r>
          </a:p>
        </p:txBody>
      </p:sp>
      <p:sp>
        <p:nvSpPr>
          <p:cNvPr id="114690" name="Rectangle 7"/>
          <p:cNvSpPr>
            <a:spLocks noGrp="1" noChangeArrowheads="1"/>
          </p:cNvSpPr>
          <p:nvPr>
            <p:ph type="sldNum" sz="quarter" idx="5"/>
          </p:nvPr>
        </p:nvSpPr>
        <p:spPr>
          <a:ln>
            <a:miter lim="800000"/>
            <a:headEnd/>
            <a:tailEnd/>
          </a:ln>
        </p:spPr>
        <p:txBody>
          <a:bodyPr/>
          <a:lstStyle/>
          <a:p>
            <a:pPr>
              <a:defRPr/>
            </a:pPr>
            <a:fld id="{A8A6AA83-4889-4018-8482-C1D45B6F91C0}" type="slidenum">
              <a:rPr lang="en-GB" smtClean="0">
                <a:solidFill>
                  <a:prstClr val="black"/>
                </a:solidFill>
                <a:ea typeface="ＭＳ Ｐゴシック" pitchFamily="34" charset="-128"/>
              </a:rPr>
              <a:pPr>
                <a:defRPr/>
              </a:pPr>
              <a:t>119</a:t>
            </a:fld>
            <a:endParaRPr lang="en-GB">
              <a:solidFill>
                <a:prstClr val="black"/>
              </a:solidFill>
              <a:ea typeface="ＭＳ Ｐゴシック" pitchFamily="34" charset="-128"/>
            </a:endParaRPr>
          </a:p>
        </p:txBody>
      </p:sp>
      <p:sp>
        <p:nvSpPr>
          <p:cNvPr id="68611" name="Rectangle 2"/>
          <p:cNvSpPr>
            <a:spLocks noGrp="1" noRot="1" noChangeAspect="1" noChangeArrowheads="1" noTextEdit="1"/>
          </p:cNvSpPr>
          <p:nvPr>
            <p:ph type="sldImg"/>
          </p:nvPr>
        </p:nvSpPr>
        <p:spPr>
          <a:xfrm>
            <a:off x="2698750" y="509588"/>
            <a:ext cx="4530725" cy="2549525"/>
          </a:xfrm>
          <a:ln/>
        </p:spPr>
      </p:sp>
      <p:sp>
        <p:nvSpPr>
          <p:cNvPr id="68612" name="Rectangle 3"/>
          <p:cNvSpPr>
            <a:spLocks noGrp="1" noChangeArrowheads="1"/>
          </p:cNvSpPr>
          <p:nvPr>
            <p:ph type="body" idx="1"/>
          </p:nvPr>
        </p:nvSpPr>
        <p:spPr>
          <a:xfrm>
            <a:off x="1323709" y="3229793"/>
            <a:ext cx="7279225" cy="3058029"/>
          </a:xfrm>
          <a:noFill/>
        </p:spPr>
        <p:txBody>
          <a:bodyPr/>
          <a:lstStyle/>
          <a:p>
            <a:endParaRPr lang="en-GB"/>
          </a:p>
          <a:p>
            <a:endParaRPr lang="en-GB">
              <a:cs typeface="Times New Roman" pitchFamily="18" charset="0"/>
            </a:endParaRPr>
          </a:p>
          <a:p>
            <a:endParaRPr lang="en-GB"/>
          </a:p>
        </p:txBody>
      </p:sp>
    </p:spTree>
    <p:extLst>
      <p:ext uri="{BB962C8B-B14F-4D97-AF65-F5344CB8AC3E}">
        <p14:creationId xmlns:p14="http://schemas.microsoft.com/office/powerpoint/2010/main" val="1509986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6"/>
          <p:cNvSpPr>
            <a:spLocks noGrp="1" noChangeArrowheads="1"/>
          </p:cNvSpPr>
          <p:nvPr>
            <p:ph type="ftr" sz="quarter" idx="4"/>
          </p:nvPr>
        </p:nvSpPr>
        <p:spPr>
          <a:ln>
            <a:miter lim="800000"/>
            <a:headEnd/>
            <a:tailEnd/>
          </a:ln>
        </p:spPr>
        <p:txBody>
          <a:bodyPr/>
          <a:lstStyle/>
          <a:p>
            <a:pPr>
              <a:defRPr/>
            </a:pPr>
            <a:r>
              <a:rPr lang="en-GB">
                <a:solidFill>
                  <a:prstClr val="black"/>
                </a:solidFill>
                <a:ea typeface="ＭＳ Ｐゴシック" pitchFamily="34" charset="-128"/>
              </a:rPr>
              <a:t>RIQAS RIT 2.4 (QMS) Revision Da</a:t>
            </a:r>
            <a:r>
              <a:rPr lang="en-GB">
                <a:solidFill>
                  <a:prstClr val="black"/>
                </a:solidFill>
                <a:latin typeface="Times New Roman" pitchFamily="18" charset="0"/>
                <a:ea typeface="ＭＳ Ｐゴシック" pitchFamily="34" charset="-128"/>
              </a:rPr>
              <a:t> </a:t>
            </a:r>
            <a:r>
              <a:rPr lang="en-GB">
                <a:solidFill>
                  <a:prstClr val="black"/>
                </a:solidFill>
                <a:latin typeface="Arial" charset="0"/>
                <a:ea typeface="ＭＳ Ｐゴシック" pitchFamily="34" charset="-128"/>
              </a:rPr>
              <a:t>RIT 2.17 Revision B</a:t>
            </a:r>
          </a:p>
        </p:txBody>
      </p:sp>
      <p:sp>
        <p:nvSpPr>
          <p:cNvPr id="116738" name="Rectangle 7"/>
          <p:cNvSpPr>
            <a:spLocks noGrp="1" noChangeArrowheads="1"/>
          </p:cNvSpPr>
          <p:nvPr>
            <p:ph type="sldNum" sz="quarter" idx="5"/>
          </p:nvPr>
        </p:nvSpPr>
        <p:spPr>
          <a:ln>
            <a:miter lim="800000"/>
            <a:headEnd/>
            <a:tailEnd/>
          </a:ln>
        </p:spPr>
        <p:txBody>
          <a:bodyPr/>
          <a:lstStyle/>
          <a:p>
            <a:pPr>
              <a:defRPr/>
            </a:pPr>
            <a:fld id="{C2A1EA16-07FC-4312-AC74-B03F0EFD44E2}" type="slidenum">
              <a:rPr lang="en-GB" smtClean="0">
                <a:solidFill>
                  <a:prstClr val="black"/>
                </a:solidFill>
                <a:ea typeface="ＭＳ Ｐゴシック" pitchFamily="34" charset="-128"/>
              </a:rPr>
              <a:pPr>
                <a:defRPr/>
              </a:pPr>
              <a:t>120</a:t>
            </a:fld>
            <a:endParaRPr lang="en-GB">
              <a:solidFill>
                <a:prstClr val="black"/>
              </a:solidFill>
              <a:ea typeface="ＭＳ Ｐゴシック" pitchFamily="34" charset="-128"/>
            </a:endParaRPr>
          </a:p>
        </p:txBody>
      </p:sp>
      <p:sp>
        <p:nvSpPr>
          <p:cNvPr id="70659" name="Rectangle 2"/>
          <p:cNvSpPr>
            <a:spLocks noGrp="1" noRot="1" noChangeAspect="1" noChangeArrowheads="1" noTextEdit="1"/>
          </p:cNvSpPr>
          <p:nvPr>
            <p:ph type="sldImg"/>
          </p:nvPr>
        </p:nvSpPr>
        <p:spPr>
          <a:xfrm>
            <a:off x="2698750" y="509588"/>
            <a:ext cx="4530725" cy="2549525"/>
          </a:xfrm>
          <a:ln/>
        </p:spPr>
      </p:sp>
      <p:sp>
        <p:nvSpPr>
          <p:cNvPr id="70660" name="Rectangle 3"/>
          <p:cNvSpPr>
            <a:spLocks noGrp="1" noChangeArrowheads="1"/>
          </p:cNvSpPr>
          <p:nvPr>
            <p:ph type="body" idx="1"/>
          </p:nvPr>
        </p:nvSpPr>
        <p:spPr>
          <a:xfrm>
            <a:off x="1323709" y="3229793"/>
            <a:ext cx="7279225" cy="3058029"/>
          </a:xfrm>
          <a:noFill/>
        </p:spPr>
        <p:txBody>
          <a:bodyPr/>
          <a:lstStyle/>
          <a:p>
            <a:endParaRPr lang="en-GB"/>
          </a:p>
          <a:p>
            <a:endParaRPr lang="en-GB">
              <a:cs typeface="Times New Roman" pitchFamily="18" charset="0"/>
            </a:endParaRPr>
          </a:p>
          <a:p>
            <a:endParaRPr lang="en-GB"/>
          </a:p>
        </p:txBody>
      </p:sp>
    </p:spTree>
    <p:extLst>
      <p:ext uri="{BB962C8B-B14F-4D97-AF65-F5344CB8AC3E}">
        <p14:creationId xmlns:p14="http://schemas.microsoft.com/office/powerpoint/2010/main" val="207173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6"/>
          <p:cNvSpPr>
            <a:spLocks noGrp="1" noChangeArrowheads="1"/>
          </p:cNvSpPr>
          <p:nvPr>
            <p:ph type="ftr" sz="quarter" idx="4"/>
          </p:nvPr>
        </p:nvSpPr>
        <p:spPr>
          <a:ln>
            <a:miter lim="800000"/>
            <a:headEnd/>
            <a:tailEnd/>
          </a:ln>
        </p:spPr>
        <p:txBody>
          <a:bodyPr/>
          <a:lstStyle/>
          <a:p>
            <a:pPr>
              <a:defRPr/>
            </a:pPr>
            <a:r>
              <a:rPr lang="en-GB">
                <a:solidFill>
                  <a:prstClr val="black"/>
                </a:solidFill>
                <a:ea typeface="ＭＳ Ｐゴシック" pitchFamily="34" charset="-128"/>
              </a:rPr>
              <a:t>RIQAS RIT 2.4 (QMS) Revision Da</a:t>
            </a:r>
            <a:r>
              <a:rPr lang="en-GB">
                <a:solidFill>
                  <a:prstClr val="black"/>
                </a:solidFill>
                <a:latin typeface="Times New Roman" pitchFamily="18" charset="0"/>
                <a:ea typeface="ＭＳ Ｐゴシック" pitchFamily="34" charset="-128"/>
              </a:rPr>
              <a:t> </a:t>
            </a:r>
            <a:r>
              <a:rPr lang="en-GB">
                <a:solidFill>
                  <a:prstClr val="black"/>
                </a:solidFill>
                <a:latin typeface="Arial" charset="0"/>
                <a:ea typeface="ＭＳ Ｐゴシック" pitchFamily="34" charset="-128"/>
              </a:rPr>
              <a:t>RIT 2.17 Revision B</a:t>
            </a:r>
          </a:p>
        </p:txBody>
      </p:sp>
      <p:sp>
        <p:nvSpPr>
          <p:cNvPr id="118786" name="Rectangle 7"/>
          <p:cNvSpPr>
            <a:spLocks noGrp="1" noChangeArrowheads="1"/>
          </p:cNvSpPr>
          <p:nvPr>
            <p:ph type="sldNum" sz="quarter" idx="5"/>
          </p:nvPr>
        </p:nvSpPr>
        <p:spPr>
          <a:ln>
            <a:miter lim="800000"/>
            <a:headEnd/>
            <a:tailEnd/>
          </a:ln>
        </p:spPr>
        <p:txBody>
          <a:bodyPr/>
          <a:lstStyle/>
          <a:p>
            <a:pPr>
              <a:defRPr/>
            </a:pPr>
            <a:fld id="{CB857B68-4E24-452A-9572-170B15D73627}" type="slidenum">
              <a:rPr lang="en-GB" smtClean="0">
                <a:solidFill>
                  <a:prstClr val="black"/>
                </a:solidFill>
                <a:ea typeface="ＭＳ Ｐゴシック" pitchFamily="34" charset="-128"/>
              </a:rPr>
              <a:pPr>
                <a:defRPr/>
              </a:pPr>
              <a:t>121</a:t>
            </a:fld>
            <a:endParaRPr lang="en-GB">
              <a:solidFill>
                <a:prstClr val="black"/>
              </a:solidFill>
              <a:ea typeface="ＭＳ Ｐゴシック" pitchFamily="34" charset="-128"/>
            </a:endParaRPr>
          </a:p>
        </p:txBody>
      </p:sp>
      <p:sp>
        <p:nvSpPr>
          <p:cNvPr id="72707" name="Rectangle 2"/>
          <p:cNvSpPr>
            <a:spLocks noGrp="1" noRot="1" noChangeAspect="1" noChangeArrowheads="1" noTextEdit="1"/>
          </p:cNvSpPr>
          <p:nvPr>
            <p:ph type="sldImg"/>
          </p:nvPr>
        </p:nvSpPr>
        <p:spPr>
          <a:xfrm>
            <a:off x="2698750" y="509588"/>
            <a:ext cx="4530725" cy="2549525"/>
          </a:xfrm>
          <a:ln/>
        </p:spPr>
      </p:sp>
      <p:sp>
        <p:nvSpPr>
          <p:cNvPr id="72708" name="Rectangle 3"/>
          <p:cNvSpPr>
            <a:spLocks noGrp="1" noChangeArrowheads="1"/>
          </p:cNvSpPr>
          <p:nvPr>
            <p:ph type="body" idx="1"/>
          </p:nvPr>
        </p:nvSpPr>
        <p:spPr>
          <a:xfrm>
            <a:off x="1323709" y="3229793"/>
            <a:ext cx="7279225" cy="3058029"/>
          </a:xfrm>
          <a:noFill/>
        </p:spPr>
        <p:txBody>
          <a:bodyPr/>
          <a:lstStyle/>
          <a:p>
            <a:endParaRPr lang="en-GB"/>
          </a:p>
          <a:p>
            <a:endParaRPr lang="en-GB">
              <a:cs typeface="Times New Roman" pitchFamily="18" charset="0"/>
            </a:endParaRPr>
          </a:p>
          <a:p>
            <a:endParaRPr lang="en-GB"/>
          </a:p>
        </p:txBody>
      </p:sp>
    </p:spTree>
    <p:extLst>
      <p:ext uri="{BB962C8B-B14F-4D97-AF65-F5344CB8AC3E}">
        <p14:creationId xmlns:p14="http://schemas.microsoft.com/office/powerpoint/2010/main" val="2781658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6"/>
          <p:cNvSpPr>
            <a:spLocks noGrp="1" noChangeArrowheads="1"/>
          </p:cNvSpPr>
          <p:nvPr>
            <p:ph type="ftr" sz="quarter" idx="4"/>
          </p:nvPr>
        </p:nvSpPr>
        <p:spPr>
          <a:ln>
            <a:miter lim="800000"/>
            <a:headEnd/>
            <a:tailEnd/>
          </a:ln>
        </p:spPr>
        <p:txBody>
          <a:bodyPr/>
          <a:lstStyle/>
          <a:p>
            <a:pPr>
              <a:defRPr/>
            </a:pPr>
            <a:r>
              <a:rPr lang="en-GB">
                <a:solidFill>
                  <a:prstClr val="black"/>
                </a:solidFill>
                <a:ea typeface="ＭＳ Ｐゴシック" pitchFamily="34" charset="-128"/>
              </a:rPr>
              <a:t>RIQAS RIT 2.4 (QMS) Revision Da</a:t>
            </a:r>
            <a:r>
              <a:rPr lang="en-GB">
                <a:solidFill>
                  <a:prstClr val="black"/>
                </a:solidFill>
                <a:latin typeface="Times New Roman" pitchFamily="18" charset="0"/>
                <a:ea typeface="ＭＳ Ｐゴシック" pitchFamily="34" charset="-128"/>
              </a:rPr>
              <a:t> </a:t>
            </a:r>
            <a:r>
              <a:rPr lang="en-GB">
                <a:solidFill>
                  <a:prstClr val="black"/>
                </a:solidFill>
                <a:latin typeface="Arial" charset="0"/>
                <a:ea typeface="ＭＳ Ｐゴシック" pitchFamily="34" charset="-128"/>
              </a:rPr>
              <a:t>RIT 2.17 Revision B</a:t>
            </a:r>
          </a:p>
        </p:txBody>
      </p:sp>
      <p:sp>
        <p:nvSpPr>
          <p:cNvPr id="120834" name="Rectangle 7"/>
          <p:cNvSpPr>
            <a:spLocks noGrp="1" noChangeArrowheads="1"/>
          </p:cNvSpPr>
          <p:nvPr>
            <p:ph type="sldNum" sz="quarter" idx="5"/>
          </p:nvPr>
        </p:nvSpPr>
        <p:spPr>
          <a:ln>
            <a:miter lim="800000"/>
            <a:headEnd/>
            <a:tailEnd/>
          </a:ln>
        </p:spPr>
        <p:txBody>
          <a:bodyPr/>
          <a:lstStyle/>
          <a:p>
            <a:pPr>
              <a:defRPr/>
            </a:pPr>
            <a:fld id="{AD0B6A52-F353-45B5-B4FA-FC8D102C5EB3}" type="slidenum">
              <a:rPr lang="en-GB" smtClean="0">
                <a:solidFill>
                  <a:prstClr val="black"/>
                </a:solidFill>
                <a:ea typeface="ＭＳ Ｐゴシック" pitchFamily="34" charset="-128"/>
              </a:rPr>
              <a:pPr>
                <a:defRPr/>
              </a:pPr>
              <a:t>122</a:t>
            </a:fld>
            <a:endParaRPr lang="en-GB">
              <a:solidFill>
                <a:prstClr val="black"/>
              </a:solidFill>
              <a:ea typeface="ＭＳ Ｐゴシック" pitchFamily="34" charset="-128"/>
            </a:endParaRPr>
          </a:p>
        </p:txBody>
      </p:sp>
      <p:sp>
        <p:nvSpPr>
          <p:cNvPr id="74755" name="Rectangle 2"/>
          <p:cNvSpPr>
            <a:spLocks noGrp="1" noRot="1" noChangeAspect="1" noChangeArrowheads="1" noTextEdit="1"/>
          </p:cNvSpPr>
          <p:nvPr>
            <p:ph type="sldImg"/>
          </p:nvPr>
        </p:nvSpPr>
        <p:spPr>
          <a:xfrm>
            <a:off x="2698750" y="509588"/>
            <a:ext cx="4530725" cy="2549525"/>
          </a:xfrm>
          <a:ln/>
        </p:spPr>
      </p:sp>
      <p:sp>
        <p:nvSpPr>
          <p:cNvPr id="74756" name="Rectangle 3"/>
          <p:cNvSpPr>
            <a:spLocks noGrp="1" noChangeArrowheads="1"/>
          </p:cNvSpPr>
          <p:nvPr>
            <p:ph type="body" idx="1"/>
          </p:nvPr>
        </p:nvSpPr>
        <p:spPr>
          <a:xfrm>
            <a:off x="1323709" y="3229793"/>
            <a:ext cx="7279225" cy="3058029"/>
          </a:xfrm>
          <a:noFill/>
        </p:spPr>
        <p:txBody>
          <a:bodyPr/>
          <a:lstStyle/>
          <a:p>
            <a:endParaRPr lang="en-GB"/>
          </a:p>
          <a:p>
            <a:endParaRPr lang="en-GB">
              <a:cs typeface="Times New Roman" pitchFamily="18" charset="0"/>
            </a:endParaRPr>
          </a:p>
          <a:p>
            <a:endParaRPr lang="en-GB"/>
          </a:p>
        </p:txBody>
      </p:sp>
    </p:spTree>
    <p:extLst>
      <p:ext uri="{BB962C8B-B14F-4D97-AF65-F5344CB8AC3E}">
        <p14:creationId xmlns:p14="http://schemas.microsoft.com/office/powerpoint/2010/main" val="591457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6"/>
          <p:cNvSpPr>
            <a:spLocks noGrp="1" noChangeArrowheads="1"/>
          </p:cNvSpPr>
          <p:nvPr>
            <p:ph type="ftr" sz="quarter" idx="4"/>
          </p:nvPr>
        </p:nvSpPr>
        <p:spPr>
          <a:ln>
            <a:miter lim="800000"/>
            <a:headEnd/>
            <a:tailEnd/>
          </a:ln>
        </p:spPr>
        <p:txBody>
          <a:bodyPr/>
          <a:lstStyle/>
          <a:p>
            <a:pPr>
              <a:defRPr/>
            </a:pPr>
            <a:r>
              <a:rPr lang="en-GB">
                <a:solidFill>
                  <a:prstClr val="black"/>
                </a:solidFill>
                <a:ea typeface="ＭＳ Ｐゴシック" pitchFamily="34" charset="-128"/>
              </a:rPr>
              <a:t>RIQAS RIT 2.4 (QMS) Revision Da</a:t>
            </a:r>
            <a:r>
              <a:rPr lang="en-GB">
                <a:solidFill>
                  <a:prstClr val="black"/>
                </a:solidFill>
                <a:latin typeface="Times New Roman" pitchFamily="18" charset="0"/>
                <a:ea typeface="ＭＳ Ｐゴシック" pitchFamily="34" charset="-128"/>
              </a:rPr>
              <a:t> </a:t>
            </a:r>
            <a:r>
              <a:rPr lang="en-GB">
                <a:solidFill>
                  <a:prstClr val="black"/>
                </a:solidFill>
                <a:latin typeface="Arial" charset="0"/>
                <a:ea typeface="ＭＳ Ｐゴシック" pitchFamily="34" charset="-128"/>
              </a:rPr>
              <a:t>RIT 2.17 Revision B</a:t>
            </a:r>
          </a:p>
        </p:txBody>
      </p:sp>
      <p:sp>
        <p:nvSpPr>
          <p:cNvPr id="122882" name="Rectangle 7"/>
          <p:cNvSpPr>
            <a:spLocks noGrp="1" noChangeArrowheads="1"/>
          </p:cNvSpPr>
          <p:nvPr>
            <p:ph type="sldNum" sz="quarter" idx="5"/>
          </p:nvPr>
        </p:nvSpPr>
        <p:spPr>
          <a:ln>
            <a:miter lim="800000"/>
            <a:headEnd/>
            <a:tailEnd/>
          </a:ln>
        </p:spPr>
        <p:txBody>
          <a:bodyPr/>
          <a:lstStyle/>
          <a:p>
            <a:pPr>
              <a:defRPr/>
            </a:pPr>
            <a:fld id="{F61AF0D9-ACFF-4565-A369-908431FF9802}" type="slidenum">
              <a:rPr lang="en-GB" smtClean="0">
                <a:solidFill>
                  <a:prstClr val="black"/>
                </a:solidFill>
                <a:ea typeface="ＭＳ Ｐゴシック" pitchFamily="34" charset="-128"/>
              </a:rPr>
              <a:pPr>
                <a:defRPr/>
              </a:pPr>
              <a:t>123</a:t>
            </a:fld>
            <a:endParaRPr lang="en-GB">
              <a:solidFill>
                <a:prstClr val="black"/>
              </a:solidFill>
              <a:ea typeface="ＭＳ Ｐゴシック" pitchFamily="34" charset="-128"/>
            </a:endParaRPr>
          </a:p>
        </p:txBody>
      </p:sp>
      <p:sp>
        <p:nvSpPr>
          <p:cNvPr id="76803" name="Rectangle 2"/>
          <p:cNvSpPr>
            <a:spLocks noGrp="1" noRot="1" noChangeAspect="1" noChangeArrowheads="1" noTextEdit="1"/>
          </p:cNvSpPr>
          <p:nvPr>
            <p:ph type="sldImg"/>
          </p:nvPr>
        </p:nvSpPr>
        <p:spPr>
          <a:xfrm>
            <a:off x="2698750" y="509588"/>
            <a:ext cx="4530725" cy="2549525"/>
          </a:xfrm>
          <a:ln/>
        </p:spPr>
      </p:sp>
      <p:sp>
        <p:nvSpPr>
          <p:cNvPr id="76804" name="Rectangle 3"/>
          <p:cNvSpPr>
            <a:spLocks noGrp="1" noChangeArrowheads="1"/>
          </p:cNvSpPr>
          <p:nvPr>
            <p:ph type="body" idx="1"/>
          </p:nvPr>
        </p:nvSpPr>
        <p:spPr>
          <a:xfrm>
            <a:off x="1323709" y="3229793"/>
            <a:ext cx="7279225" cy="3058029"/>
          </a:xfrm>
          <a:noFill/>
        </p:spPr>
        <p:txBody>
          <a:bodyPr/>
          <a:lstStyle/>
          <a:p>
            <a:endParaRPr lang="en-GB"/>
          </a:p>
          <a:p>
            <a:endParaRPr lang="en-GB">
              <a:cs typeface="Times New Roman" pitchFamily="18" charset="0"/>
            </a:endParaRPr>
          </a:p>
          <a:p>
            <a:endParaRPr lang="en-GB"/>
          </a:p>
        </p:txBody>
      </p:sp>
    </p:spTree>
    <p:extLst>
      <p:ext uri="{BB962C8B-B14F-4D97-AF65-F5344CB8AC3E}">
        <p14:creationId xmlns:p14="http://schemas.microsoft.com/office/powerpoint/2010/main" val="284861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0291"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CDD6E25B-4321-4EBF-B6ED-4F0D582A8AFE}" type="slidenum">
              <a:rPr lang="en-GB" sz="1000" b="0" smtClean="0">
                <a:latin typeface="Arial" pitchFamily="34" charset="0"/>
              </a:rPr>
              <a:pPr/>
              <a:t>13</a:t>
            </a:fld>
            <a:endParaRPr lang="en-GB" sz="1000" b="0">
              <a:latin typeface="Arial" pitchFamily="34" charset="0"/>
            </a:endParaRPr>
          </a:p>
        </p:txBody>
      </p:sp>
      <p:sp>
        <p:nvSpPr>
          <p:cNvPr id="140292" name="Rectangle 2"/>
          <p:cNvSpPr>
            <a:spLocks noGrp="1" noRot="1" noChangeAspect="1" noChangeArrowheads="1" noTextEdit="1"/>
          </p:cNvSpPr>
          <p:nvPr>
            <p:ph type="sldImg"/>
          </p:nvPr>
        </p:nvSpPr>
        <p:spPr>
          <a:xfrm>
            <a:off x="2698750" y="509588"/>
            <a:ext cx="4530725" cy="2549525"/>
          </a:xfrm>
          <a:ln/>
        </p:spPr>
      </p:sp>
      <p:sp>
        <p:nvSpPr>
          <p:cNvPr id="140293"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2547471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6"/>
          <p:cNvSpPr>
            <a:spLocks noGrp="1" noChangeArrowheads="1"/>
          </p:cNvSpPr>
          <p:nvPr>
            <p:ph type="ftr" sz="quarter" idx="4"/>
          </p:nvPr>
        </p:nvSpPr>
        <p:spPr>
          <a:ln>
            <a:miter lim="800000"/>
            <a:headEnd/>
            <a:tailEnd/>
          </a:ln>
        </p:spPr>
        <p:txBody>
          <a:bodyPr/>
          <a:lstStyle/>
          <a:p>
            <a:pPr>
              <a:defRPr/>
            </a:pPr>
            <a:r>
              <a:rPr lang="en-GB">
                <a:solidFill>
                  <a:prstClr val="black"/>
                </a:solidFill>
                <a:ea typeface="ＭＳ Ｐゴシック" pitchFamily="34" charset="-128"/>
              </a:rPr>
              <a:t>RIQAS RIT 2.4 (QMS) Revision Da</a:t>
            </a:r>
            <a:r>
              <a:rPr lang="en-GB">
                <a:solidFill>
                  <a:prstClr val="black"/>
                </a:solidFill>
                <a:latin typeface="Times New Roman" pitchFamily="18" charset="0"/>
                <a:ea typeface="ＭＳ Ｐゴシック" pitchFamily="34" charset="-128"/>
              </a:rPr>
              <a:t> </a:t>
            </a:r>
            <a:r>
              <a:rPr lang="en-GB">
                <a:solidFill>
                  <a:prstClr val="black"/>
                </a:solidFill>
                <a:latin typeface="Arial" charset="0"/>
                <a:ea typeface="ＭＳ Ｐゴシック" pitchFamily="34" charset="-128"/>
              </a:rPr>
              <a:t>RIT 2.17 Revision B</a:t>
            </a:r>
          </a:p>
        </p:txBody>
      </p:sp>
      <p:sp>
        <p:nvSpPr>
          <p:cNvPr id="124930" name="Rectangle 7"/>
          <p:cNvSpPr>
            <a:spLocks noGrp="1" noChangeArrowheads="1"/>
          </p:cNvSpPr>
          <p:nvPr>
            <p:ph type="sldNum" sz="quarter" idx="5"/>
          </p:nvPr>
        </p:nvSpPr>
        <p:spPr>
          <a:ln>
            <a:miter lim="800000"/>
            <a:headEnd/>
            <a:tailEnd/>
          </a:ln>
        </p:spPr>
        <p:txBody>
          <a:bodyPr/>
          <a:lstStyle/>
          <a:p>
            <a:pPr>
              <a:defRPr/>
            </a:pPr>
            <a:fld id="{FD6F279E-3F11-4533-8DA1-9A2444B035BA}" type="slidenum">
              <a:rPr lang="en-GB" smtClean="0">
                <a:solidFill>
                  <a:prstClr val="black"/>
                </a:solidFill>
                <a:ea typeface="ＭＳ Ｐゴシック" pitchFamily="34" charset="-128"/>
              </a:rPr>
              <a:pPr>
                <a:defRPr/>
              </a:pPr>
              <a:t>124</a:t>
            </a:fld>
            <a:endParaRPr lang="en-GB">
              <a:solidFill>
                <a:prstClr val="black"/>
              </a:solidFill>
              <a:ea typeface="ＭＳ Ｐゴシック" pitchFamily="34" charset="-128"/>
            </a:endParaRPr>
          </a:p>
        </p:txBody>
      </p:sp>
      <p:sp>
        <p:nvSpPr>
          <p:cNvPr id="78851" name="Rectangle 2"/>
          <p:cNvSpPr>
            <a:spLocks noGrp="1" noRot="1" noChangeAspect="1" noChangeArrowheads="1" noTextEdit="1"/>
          </p:cNvSpPr>
          <p:nvPr>
            <p:ph type="sldImg"/>
          </p:nvPr>
        </p:nvSpPr>
        <p:spPr>
          <a:xfrm>
            <a:off x="2698750" y="509588"/>
            <a:ext cx="4530725" cy="2549525"/>
          </a:xfrm>
          <a:ln/>
        </p:spPr>
      </p:sp>
      <p:sp>
        <p:nvSpPr>
          <p:cNvPr id="78852" name="Rectangle 3"/>
          <p:cNvSpPr>
            <a:spLocks noGrp="1" noChangeArrowheads="1"/>
          </p:cNvSpPr>
          <p:nvPr>
            <p:ph type="body" idx="1"/>
          </p:nvPr>
        </p:nvSpPr>
        <p:spPr>
          <a:xfrm>
            <a:off x="1323709" y="3229793"/>
            <a:ext cx="7279225" cy="3058029"/>
          </a:xfrm>
          <a:noFill/>
        </p:spPr>
        <p:txBody>
          <a:bodyPr/>
          <a:lstStyle/>
          <a:p>
            <a:endParaRPr lang="en-GB"/>
          </a:p>
          <a:p>
            <a:endParaRPr lang="en-GB">
              <a:cs typeface="Times New Roman" pitchFamily="18" charset="0"/>
            </a:endParaRPr>
          </a:p>
          <a:p>
            <a:endParaRPr lang="en-GB"/>
          </a:p>
        </p:txBody>
      </p:sp>
    </p:spTree>
    <p:extLst>
      <p:ext uri="{BB962C8B-B14F-4D97-AF65-F5344CB8AC3E}">
        <p14:creationId xmlns:p14="http://schemas.microsoft.com/office/powerpoint/2010/main" val="267150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1315"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6335F7E7-CAAB-41D1-94DC-111F933167A5}" type="slidenum">
              <a:rPr lang="en-GB" sz="1000" b="0" smtClean="0">
                <a:latin typeface="Arial" pitchFamily="34" charset="0"/>
              </a:rPr>
              <a:pPr/>
              <a:t>14</a:t>
            </a:fld>
            <a:endParaRPr lang="en-GB" sz="1000" b="0">
              <a:latin typeface="Arial" pitchFamily="34" charset="0"/>
            </a:endParaRPr>
          </a:p>
        </p:txBody>
      </p:sp>
      <p:sp>
        <p:nvSpPr>
          <p:cNvPr id="141316" name="Rectangle 2"/>
          <p:cNvSpPr>
            <a:spLocks noGrp="1" noRot="1" noChangeAspect="1" noChangeArrowheads="1" noTextEdit="1"/>
          </p:cNvSpPr>
          <p:nvPr>
            <p:ph type="sldImg"/>
          </p:nvPr>
        </p:nvSpPr>
        <p:spPr>
          <a:xfrm>
            <a:off x="2698750" y="509588"/>
            <a:ext cx="4530725" cy="2549525"/>
          </a:xfrm>
          <a:ln/>
        </p:spPr>
      </p:sp>
      <p:sp>
        <p:nvSpPr>
          <p:cNvPr id="141317"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210990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23283-BB05-4D69-AA33-3F719AAEEFC8}" type="slidenum">
              <a:rPr lang="en-GB" smtClean="0"/>
              <a:t>18</a:t>
            </a:fld>
            <a:endParaRPr lang="en-GB"/>
          </a:p>
        </p:txBody>
      </p:sp>
    </p:spTree>
    <p:extLst>
      <p:ext uri="{BB962C8B-B14F-4D97-AF65-F5344CB8AC3E}">
        <p14:creationId xmlns:p14="http://schemas.microsoft.com/office/powerpoint/2010/main" val="245989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2339"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61E13E93-D563-4AF9-9786-A1B5FD0FCFA8}" type="slidenum">
              <a:rPr lang="en-GB" sz="1000" b="0" smtClean="0">
                <a:latin typeface="Arial" pitchFamily="34" charset="0"/>
              </a:rPr>
              <a:pPr/>
              <a:t>19</a:t>
            </a:fld>
            <a:endParaRPr lang="en-GB" sz="1000" b="0">
              <a:latin typeface="Arial" pitchFamily="34" charset="0"/>
            </a:endParaRPr>
          </a:p>
        </p:txBody>
      </p:sp>
      <p:sp>
        <p:nvSpPr>
          <p:cNvPr id="142340" name="Rectangle 2"/>
          <p:cNvSpPr>
            <a:spLocks noGrp="1" noRot="1" noChangeAspect="1" noChangeArrowheads="1" noTextEdit="1"/>
          </p:cNvSpPr>
          <p:nvPr>
            <p:ph type="sldImg"/>
          </p:nvPr>
        </p:nvSpPr>
        <p:spPr>
          <a:xfrm>
            <a:off x="2698750" y="509588"/>
            <a:ext cx="4530725" cy="2549525"/>
          </a:xfrm>
          <a:ln/>
        </p:spPr>
      </p:sp>
      <p:sp>
        <p:nvSpPr>
          <p:cNvPr id="142341"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390075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3363"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F52E6370-B8C9-41DD-A828-EB0F5DEE9185}" type="slidenum">
              <a:rPr lang="en-GB" sz="1000" b="0" smtClean="0">
                <a:latin typeface="Arial" pitchFamily="34" charset="0"/>
              </a:rPr>
              <a:pPr/>
              <a:t>22</a:t>
            </a:fld>
            <a:endParaRPr lang="en-GB" sz="1000" b="0">
              <a:latin typeface="Arial" pitchFamily="34" charset="0"/>
            </a:endParaRPr>
          </a:p>
        </p:txBody>
      </p:sp>
      <p:sp>
        <p:nvSpPr>
          <p:cNvPr id="143364" name="Rectangle 2"/>
          <p:cNvSpPr>
            <a:spLocks noGrp="1" noRot="1" noChangeAspect="1" noChangeArrowheads="1" noTextEdit="1"/>
          </p:cNvSpPr>
          <p:nvPr>
            <p:ph type="sldImg"/>
          </p:nvPr>
        </p:nvSpPr>
        <p:spPr>
          <a:xfrm>
            <a:off x="2698750" y="509588"/>
            <a:ext cx="4530725" cy="2549525"/>
          </a:xfrm>
          <a:ln/>
        </p:spPr>
      </p:sp>
      <p:sp>
        <p:nvSpPr>
          <p:cNvPr id="143365"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17585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23283-BB05-4D69-AA33-3F719AAEEFC8}" type="slidenum">
              <a:rPr lang="en-GB" smtClean="0"/>
              <a:t>23</a:t>
            </a:fld>
            <a:endParaRPr lang="en-GB"/>
          </a:p>
        </p:txBody>
      </p:sp>
    </p:spTree>
    <p:extLst>
      <p:ext uri="{BB962C8B-B14F-4D97-AF65-F5344CB8AC3E}">
        <p14:creationId xmlns:p14="http://schemas.microsoft.com/office/powerpoint/2010/main" val="17253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r>
              <a:rPr lang="en-GB" sz="1000" b="0">
                <a:latin typeface="Randox 247 Logo" pitchFamily="2" charset="2"/>
              </a:rPr>
              <a:t>RIQAS RIT 2.4 (QMS) Revision Da</a:t>
            </a:r>
            <a:r>
              <a:rPr lang="en-GB" sz="1000" b="0">
                <a:latin typeface="Times New Roman" pitchFamily="18" charset="0"/>
              </a:rPr>
              <a:t> </a:t>
            </a:r>
            <a:r>
              <a:rPr lang="en-GB" sz="1000" b="0">
                <a:latin typeface="Arial" pitchFamily="34" charset="0"/>
              </a:rPr>
              <a:t>RIT 2.17 Revision B</a:t>
            </a:r>
          </a:p>
        </p:txBody>
      </p:sp>
      <p:sp>
        <p:nvSpPr>
          <p:cNvPr id="144387" name="Rectangle 7"/>
          <p:cNvSpPr>
            <a:spLocks noGrp="1" noChangeArrowheads="1"/>
          </p:cNvSpPr>
          <p:nvPr>
            <p:ph type="sldNum" sz="quarter" idx="5"/>
          </p:nvPr>
        </p:nvSpPr>
        <p:spPr>
          <a:noFill/>
        </p:spPr>
        <p:txBody>
          <a:bodyPr/>
          <a:lstStyle>
            <a:lvl1pPr defTabSz="904875">
              <a:defRPr sz="2000" b="1">
                <a:solidFill>
                  <a:schemeClr val="tx1"/>
                </a:solidFill>
                <a:latin typeface="Randox Logo" pitchFamily="2" charset="2"/>
                <a:ea typeface="ＭＳ Ｐゴシック" pitchFamily="34" charset="-128"/>
              </a:defRPr>
            </a:lvl1pPr>
            <a:lvl2pPr marL="742950" indent="-285750" defTabSz="904875">
              <a:defRPr sz="2000" b="1">
                <a:solidFill>
                  <a:schemeClr val="tx1"/>
                </a:solidFill>
                <a:latin typeface="Randox Logo" pitchFamily="2" charset="2"/>
                <a:ea typeface="ＭＳ Ｐゴシック" pitchFamily="34" charset="-128"/>
              </a:defRPr>
            </a:lvl2pPr>
            <a:lvl3pPr marL="1143000" indent="-228600" defTabSz="904875">
              <a:defRPr sz="2000" b="1">
                <a:solidFill>
                  <a:schemeClr val="tx1"/>
                </a:solidFill>
                <a:latin typeface="Randox Logo" pitchFamily="2" charset="2"/>
                <a:ea typeface="ＭＳ Ｐゴシック" pitchFamily="34" charset="-128"/>
              </a:defRPr>
            </a:lvl3pPr>
            <a:lvl4pPr marL="1600200" indent="-228600" defTabSz="904875">
              <a:defRPr sz="2000" b="1">
                <a:solidFill>
                  <a:schemeClr val="tx1"/>
                </a:solidFill>
                <a:latin typeface="Randox Logo" pitchFamily="2" charset="2"/>
                <a:ea typeface="ＭＳ Ｐゴシック" pitchFamily="34" charset="-128"/>
              </a:defRPr>
            </a:lvl4pPr>
            <a:lvl5pPr marL="2057400" indent="-228600" defTabSz="904875">
              <a:defRPr sz="2000" b="1">
                <a:solidFill>
                  <a:schemeClr val="tx1"/>
                </a:solidFill>
                <a:latin typeface="Randox Logo" pitchFamily="2" charset="2"/>
                <a:ea typeface="ＭＳ Ｐゴシック" pitchFamily="34" charset="-128"/>
              </a:defRPr>
            </a:lvl5pPr>
            <a:lvl6pPr marL="25146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defTabSz="904875"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fld id="{8EC1AFEF-69AC-46F7-96B6-88C10B48C177}" type="slidenum">
              <a:rPr lang="en-GB" sz="1000" b="0" smtClean="0">
                <a:latin typeface="Arial" pitchFamily="34" charset="0"/>
              </a:rPr>
              <a:pPr/>
              <a:t>24</a:t>
            </a:fld>
            <a:endParaRPr lang="en-GB" sz="1000" b="0">
              <a:latin typeface="Arial" pitchFamily="34" charset="0"/>
            </a:endParaRPr>
          </a:p>
        </p:txBody>
      </p:sp>
      <p:sp>
        <p:nvSpPr>
          <p:cNvPr id="144388" name="Rectangle 2"/>
          <p:cNvSpPr>
            <a:spLocks noGrp="1" noRot="1" noChangeAspect="1" noChangeArrowheads="1" noTextEdit="1"/>
          </p:cNvSpPr>
          <p:nvPr>
            <p:ph type="sldImg"/>
          </p:nvPr>
        </p:nvSpPr>
        <p:spPr>
          <a:xfrm>
            <a:off x="2698750" y="509588"/>
            <a:ext cx="4530725" cy="2549525"/>
          </a:xfrm>
          <a:ln/>
        </p:spPr>
      </p:sp>
      <p:sp>
        <p:nvSpPr>
          <p:cNvPr id="144389" name="Rectangle 3"/>
          <p:cNvSpPr>
            <a:spLocks noGrp="1" noChangeArrowheads="1"/>
          </p:cNvSpPr>
          <p:nvPr>
            <p:ph type="body" idx="1"/>
          </p:nvPr>
        </p:nvSpPr>
        <p:spPr>
          <a:xfrm>
            <a:off x="1323707" y="3229794"/>
            <a:ext cx="7279225" cy="3058029"/>
          </a:xfrm>
          <a:noFill/>
        </p:spPr>
        <p:txBody>
          <a:bodyPr lIns="90653" tIns="45327" rIns="90653" bIns="45327"/>
          <a:lstStyle/>
          <a:p>
            <a:r>
              <a:rPr lang="en-GB" b="1">
                <a:latin typeface="Arial" pitchFamily="34" charset="0"/>
                <a:cs typeface="Times New Roman" pitchFamily="18" charset="0"/>
              </a:rPr>
              <a:t> </a:t>
            </a:r>
          </a:p>
          <a:p>
            <a:endParaRPr lang="en-GB">
              <a:latin typeface="Arial" pitchFamily="34" charset="0"/>
            </a:endParaRPr>
          </a:p>
          <a:p>
            <a:endParaRPr lang="en-GB">
              <a:latin typeface="Arial" pitchFamily="34" charset="0"/>
            </a:endParaRPr>
          </a:p>
        </p:txBody>
      </p:sp>
    </p:spTree>
    <p:extLst>
      <p:ext uri="{BB962C8B-B14F-4D97-AF65-F5344CB8AC3E}">
        <p14:creationId xmlns:p14="http://schemas.microsoft.com/office/powerpoint/2010/main" val="294889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49E3FF-3E0C-4C8E-B15E-83F0F08B9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04DD2B-9B7E-4CAA-B3F8-E5406624D0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13B586-B1CE-4416-A349-DAF62A37C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12BE77-882C-43C2-AA75-8341E201D53A}"/>
              </a:ext>
            </a:extLst>
          </p:cNvPr>
          <p:cNvSpPr>
            <a:spLocks noGrp="1"/>
          </p:cNvSpPr>
          <p:nvPr>
            <p:ph type="dt" sz="half" idx="10"/>
          </p:nvPr>
        </p:nvSpPr>
        <p:spPr/>
        <p:txBody>
          <a:bodyPr/>
          <a:lstStyle/>
          <a:p>
            <a:fld id="{E501C097-8482-4E40-A7CC-57393BCCAD84}" type="datetimeFigureOut">
              <a:rPr lang="en-GB" smtClean="0"/>
              <a:t>25/11/2020</a:t>
            </a:fld>
            <a:endParaRPr lang="en-GB"/>
          </a:p>
        </p:txBody>
      </p:sp>
      <p:sp>
        <p:nvSpPr>
          <p:cNvPr id="5" name="Footer Placeholder 4">
            <a:extLst>
              <a:ext uri="{FF2B5EF4-FFF2-40B4-BE49-F238E27FC236}">
                <a16:creationId xmlns:a16="http://schemas.microsoft.com/office/drawing/2014/main" id="{5290E6B2-4306-424C-B6D7-D5D1B7C7E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29037-6EDB-4E0A-B0BB-269C3B9E9456}"/>
              </a:ext>
            </a:extLst>
          </p:cNvPr>
          <p:cNvSpPr>
            <a:spLocks noGrp="1"/>
          </p:cNvSpPr>
          <p:nvPr>
            <p:ph type="sldNum" sz="quarter" idx="12"/>
          </p:nvPr>
        </p:nvSpPr>
        <p:spPr/>
        <p:txBody>
          <a:bodyPr/>
          <a:lstStyle/>
          <a:p>
            <a:fld id="{1931D2BF-6902-4049-B0BA-A7FF66C95834}" type="slidenum">
              <a:rPr lang="en-GB" smtClean="0"/>
              <a:t>‹#›</a:t>
            </a:fld>
            <a:endParaRPr lang="en-GB"/>
          </a:p>
        </p:txBody>
      </p:sp>
    </p:spTree>
    <p:extLst>
      <p:ext uri="{BB962C8B-B14F-4D97-AF65-F5344CB8AC3E}">
        <p14:creationId xmlns:p14="http://schemas.microsoft.com/office/powerpoint/2010/main" val="4214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AB9442-F673-4890-9429-040DDE76D9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26454A-9474-485B-A35D-0179FBC872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E45881-A88A-4B39-90B4-3F53C8BA84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D4FD33-15D0-41A7-B3E8-691CFCBB561E}"/>
              </a:ext>
            </a:extLst>
          </p:cNvPr>
          <p:cNvSpPr>
            <a:spLocks noGrp="1"/>
          </p:cNvSpPr>
          <p:nvPr>
            <p:ph type="dt" sz="half" idx="10"/>
          </p:nvPr>
        </p:nvSpPr>
        <p:spPr/>
        <p:txBody>
          <a:bodyPr/>
          <a:lstStyle/>
          <a:p>
            <a:fld id="{E501C097-8482-4E40-A7CC-57393BCCAD84}" type="datetimeFigureOut">
              <a:rPr lang="en-GB" smtClean="0"/>
              <a:t>25/11/2020</a:t>
            </a:fld>
            <a:endParaRPr lang="en-GB"/>
          </a:p>
        </p:txBody>
      </p:sp>
      <p:sp>
        <p:nvSpPr>
          <p:cNvPr id="5" name="Footer Placeholder 4">
            <a:extLst>
              <a:ext uri="{FF2B5EF4-FFF2-40B4-BE49-F238E27FC236}">
                <a16:creationId xmlns:a16="http://schemas.microsoft.com/office/drawing/2014/main" id="{5AA36C70-16F4-4FC3-A46E-CB7A67E3B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19C04D-CDF3-4B8F-ACDF-A2271DC0E842}"/>
              </a:ext>
            </a:extLst>
          </p:cNvPr>
          <p:cNvSpPr>
            <a:spLocks noGrp="1"/>
          </p:cNvSpPr>
          <p:nvPr>
            <p:ph type="sldNum" sz="quarter" idx="12"/>
          </p:nvPr>
        </p:nvSpPr>
        <p:spPr/>
        <p:txBody>
          <a:bodyPr/>
          <a:lstStyle/>
          <a:p>
            <a:fld id="{1931D2BF-6902-4049-B0BA-A7FF66C95834}" type="slidenum">
              <a:rPr lang="en-GB" smtClean="0"/>
              <a:t>‹#›</a:t>
            </a:fld>
            <a:endParaRPr lang="en-GB"/>
          </a:p>
        </p:txBody>
      </p:sp>
    </p:spTree>
    <p:extLst>
      <p:ext uri="{BB962C8B-B14F-4D97-AF65-F5344CB8AC3E}">
        <p14:creationId xmlns:p14="http://schemas.microsoft.com/office/powerpoint/2010/main" val="12140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83457"/>
            <a:ext cx="10515600" cy="662782"/>
          </a:xfrm>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3CDCE-377C-4708-8D36-057AD96877B7}" type="datetimeFigureOut">
              <a:rPr lang="en-GB" smtClean="0"/>
              <a:t>25/11/2020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18334-6412-43DB-AA71-4F322D823EC7}" type="slidenum">
              <a:rPr lang="en-GB" smtClean="0"/>
              <a:t>‹#›</a:t>
            </a:fld>
            <a:endParaRPr lang="en-GB"/>
          </a:p>
        </p:txBody>
      </p:sp>
    </p:spTree>
    <p:extLst>
      <p:ext uri="{BB962C8B-B14F-4D97-AF65-F5344CB8AC3E}">
        <p14:creationId xmlns:p14="http://schemas.microsoft.com/office/powerpoint/2010/main" val="170672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6BC1C-A66A-4409-A380-B59BA8FECBF8}"/>
              </a:ext>
            </a:extLst>
          </p:cNvPr>
          <p:cNvSpPr>
            <a:spLocks noGrp="1"/>
          </p:cNvSpPr>
          <p:nvPr>
            <p:ph type="dt" sz="half" idx="10"/>
          </p:nvPr>
        </p:nvSpPr>
        <p:spPr/>
        <p:txBody>
          <a:bodyPr/>
          <a:lstStyle/>
          <a:p>
            <a:fld id="{6C0EDB12-8272-4054-ACA7-8B119D11B31E}" type="datetimeFigureOut">
              <a:rPr lang="en-GB" smtClean="0"/>
              <a:t>25/11/2020</a:t>
            </a:fld>
            <a:endParaRPr lang="en-GB"/>
          </a:p>
        </p:txBody>
      </p:sp>
      <p:sp>
        <p:nvSpPr>
          <p:cNvPr id="3" name="Footer Placeholder 2">
            <a:extLst>
              <a:ext uri="{FF2B5EF4-FFF2-40B4-BE49-F238E27FC236}">
                <a16:creationId xmlns:a16="http://schemas.microsoft.com/office/drawing/2014/main" id="{8335272F-5371-42D8-A877-8582EBA85F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BB692B-8BA2-4CBE-97BA-0C41C770E7D7}"/>
              </a:ext>
            </a:extLst>
          </p:cNvPr>
          <p:cNvSpPr>
            <a:spLocks noGrp="1"/>
          </p:cNvSpPr>
          <p:nvPr>
            <p:ph type="sldNum" sz="quarter" idx="12"/>
          </p:nvPr>
        </p:nvSpPr>
        <p:spPr/>
        <p:txBody>
          <a:bodyPr/>
          <a:lstStyle/>
          <a:p>
            <a:fld id="{07773B4A-032B-4980-B559-850622C05A34}" type="slidenum">
              <a:rPr lang="en-GB" smtClean="0"/>
              <a:t>‹#›</a:t>
            </a:fld>
            <a:endParaRPr lang="en-GB"/>
          </a:p>
        </p:txBody>
      </p:sp>
    </p:spTree>
    <p:extLst>
      <p:ext uri="{BB962C8B-B14F-4D97-AF65-F5344CB8AC3E}">
        <p14:creationId xmlns:p14="http://schemas.microsoft.com/office/powerpoint/2010/main" val="408408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41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0000"/>
                </a:solidFill>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eaLnBrk="0" fontAlgn="base" hangingPunct="0">
              <a:lnSpc>
                <a:spcPct val="110000"/>
              </a:lnSpc>
              <a:spcBef>
                <a:spcPct val="20000"/>
              </a:spcBef>
              <a:spcAft>
                <a:spcPct val="0"/>
              </a:spcAft>
              <a:buFontTx/>
              <a:buChar char="•"/>
            </a:pPr>
            <a:fld id="{DEE1DB22-1D71-4C72-B20B-6DBC5CEBB681}" type="datetime1">
              <a:rPr lang="en-GB" sz="2000" b="1" smtClean="0">
                <a:solidFill>
                  <a:srgbClr val="646363"/>
                </a:solidFill>
                <a:latin typeface="Randox Logo" pitchFamily="2" charset="2"/>
                <a:ea typeface="ＭＳ Ｐゴシック" pitchFamily="34" charset="-128"/>
              </a:rPr>
              <a:pPr eaLnBrk="0" fontAlgn="base" hangingPunct="0">
                <a:lnSpc>
                  <a:spcPct val="110000"/>
                </a:lnSpc>
                <a:spcBef>
                  <a:spcPct val="20000"/>
                </a:spcBef>
                <a:spcAft>
                  <a:spcPct val="0"/>
                </a:spcAft>
                <a:buFontTx/>
                <a:buChar char="•"/>
              </a:pPr>
              <a:t>25/11/2020</a:t>
            </a:fld>
            <a:endParaRPr lang="en-GB" sz="2000" b="1">
              <a:solidFill>
                <a:srgbClr val="646363"/>
              </a:solidFill>
              <a:latin typeface="Randox Logo" pitchFamily="2" charset="2"/>
              <a:ea typeface="ＭＳ Ｐゴシック" pitchFamily="34" charset="-128"/>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eaLnBrk="0" fontAlgn="base" hangingPunct="0">
              <a:lnSpc>
                <a:spcPct val="110000"/>
              </a:lnSpc>
              <a:spcBef>
                <a:spcPct val="20000"/>
              </a:spcBef>
              <a:spcAft>
                <a:spcPct val="0"/>
              </a:spcAft>
              <a:buFontTx/>
              <a:buChar char="•"/>
            </a:pPr>
            <a:endParaRPr lang="en-GB" sz="2000" b="1">
              <a:solidFill>
                <a:srgbClr val="646363"/>
              </a:solidFill>
              <a:latin typeface="Randox Logo" pitchFamily="2" charset="2"/>
              <a:ea typeface="ＭＳ Ｐゴシック" pitchFamily="34" charset="-128"/>
            </a:endParaRPr>
          </a:p>
        </p:txBody>
      </p:sp>
      <p:sp>
        <p:nvSpPr>
          <p:cNvPr id="5" name="Slide Number Placeholder 4"/>
          <p:cNvSpPr>
            <a:spLocks noGrp="1"/>
          </p:cNvSpPr>
          <p:nvPr>
            <p:ph type="sldNum" sz="quarter" idx="12"/>
          </p:nvPr>
        </p:nvSpPr>
        <p:spPr/>
        <p:txBody>
          <a:bodyPr/>
          <a:lstStyle/>
          <a:p>
            <a:fld id="{4C881EBA-32AC-481C-8F36-8037D8237C93}" type="slidenum">
              <a:rPr lang="en-GB" smtClean="0">
                <a:solidFill>
                  <a:srgbClr val="646363">
                    <a:tint val="75000"/>
                  </a:srgbClr>
                </a:solidFill>
              </a:rPr>
              <a:pPr/>
              <a:t>‹#›</a:t>
            </a:fld>
            <a:endParaRPr lang="en-GB">
              <a:solidFill>
                <a:srgbClr val="646363">
                  <a:tint val="75000"/>
                </a:srgbClr>
              </a:solidFill>
            </a:endParaRPr>
          </a:p>
        </p:txBody>
      </p:sp>
    </p:spTree>
    <p:extLst>
      <p:ext uri="{BB962C8B-B14F-4D97-AF65-F5344CB8AC3E}">
        <p14:creationId xmlns:p14="http://schemas.microsoft.com/office/powerpoint/2010/main" val="229445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10363200" cy="762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14401" y="6248400"/>
            <a:ext cx="2540000" cy="457200"/>
          </a:xfrm>
          <a:prstGeom prst="rect">
            <a:avLst/>
          </a:prstGeom>
        </p:spPr>
        <p:txBody>
          <a:bodyPr/>
          <a:lstStyle>
            <a:lvl1pPr>
              <a:defRPr/>
            </a:lvl1pPr>
          </a:lstStyle>
          <a:p>
            <a:endParaRPr lang="en-US" sz="1456">
              <a:solidFill>
                <a:srgbClr val="000000"/>
              </a:solidFill>
              <a:ea typeface="ＭＳ Ｐゴシック"/>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sz="1456">
              <a:solidFill>
                <a:srgbClr val="000000"/>
              </a:solidFill>
              <a:ea typeface="ＭＳ Ｐゴシック"/>
            </a:endParaRPr>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18DF5107-56C9-4C30-83F1-1B7D00B05634}" type="slidenum">
              <a:rPr lang="en-US" sz="1456" smtClean="0">
                <a:solidFill>
                  <a:srgbClr val="000000"/>
                </a:solidFill>
                <a:ea typeface="ＭＳ Ｐゴシック"/>
              </a:rPr>
              <a:pPr/>
              <a:t>‹#›</a:t>
            </a:fld>
            <a:endParaRPr lang="en-US" sz="1456">
              <a:solidFill>
                <a:srgbClr val="000000"/>
              </a:solidFill>
              <a:ea typeface="ＭＳ Ｐゴシック"/>
            </a:endParaRPr>
          </a:p>
        </p:txBody>
      </p:sp>
    </p:spTree>
    <p:extLst>
      <p:ext uri="{BB962C8B-B14F-4D97-AF65-F5344CB8AC3E}">
        <p14:creationId xmlns:p14="http://schemas.microsoft.com/office/powerpoint/2010/main" val="368934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0A028B-73D1-4F12-9B97-836798F49A7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39F6666-3A7E-4266-8A9D-CF82247711DD}"/>
              </a:ext>
            </a:extLst>
          </p:cNvPr>
          <p:cNvSpPr>
            <a:spLocks noGrp="1"/>
          </p:cNvSpPr>
          <p:nvPr>
            <p:ph type="title"/>
          </p:nvPr>
        </p:nvSpPr>
        <p:spPr>
          <a:xfrm>
            <a:off x="838200" y="983411"/>
            <a:ext cx="10515600" cy="70727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18E4AF-EBE7-4667-B3AB-B9432E6C3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40303B-D88F-4C83-94F0-480F3A1CF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1C097-8482-4E40-A7CC-57393BCCAD84}" type="datetimeFigureOut">
              <a:rPr lang="en-GB" smtClean="0"/>
              <a:t>25/11/2020</a:t>
            </a:fld>
            <a:endParaRPr lang="en-GB"/>
          </a:p>
        </p:txBody>
      </p:sp>
      <p:sp>
        <p:nvSpPr>
          <p:cNvPr id="5" name="Footer Placeholder 4">
            <a:extLst>
              <a:ext uri="{FF2B5EF4-FFF2-40B4-BE49-F238E27FC236}">
                <a16:creationId xmlns:a16="http://schemas.microsoft.com/office/drawing/2014/main" id="{BF326CD1-828C-4D1A-A02F-80F33FF0C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047A0B-A408-4894-A93D-B8CC62D83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1D2BF-6902-4049-B0BA-A7FF66C95834}" type="slidenum">
              <a:rPr lang="en-GB" smtClean="0"/>
              <a:t>‹#›</a:t>
            </a:fld>
            <a:endParaRPr lang="en-GB"/>
          </a:p>
        </p:txBody>
      </p:sp>
    </p:spTree>
    <p:extLst>
      <p:ext uri="{BB962C8B-B14F-4D97-AF65-F5344CB8AC3E}">
        <p14:creationId xmlns:p14="http://schemas.microsoft.com/office/powerpoint/2010/main" val="21931247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714" r:id="rId3"/>
    <p:sldLayoutId id="2147483715" r:id="rId4"/>
    <p:sldLayoutId id="2147483716" r:id="rId5"/>
    <p:sldLayoutId id="2147483717" r:id="rId6"/>
    <p:sldLayoutId id="214748371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10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1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s>
</file>

<file path=ppt/slides/_rels/slide1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s>
</file>

<file path=ppt/slides/_rels/slide1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s>
</file>

<file path=ppt/slides/_rels/slide1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 Id="rId4" Type="http://schemas.openxmlformats.org/officeDocument/2006/relationships/image" Target="../media/image87.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1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 Id="rId4" Type="http://schemas.openxmlformats.org/officeDocument/2006/relationships/image" Target="../media/image93.png"/></Relationships>
</file>

<file path=ppt/slides/_rels/slide1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 Id="rId4" Type="http://schemas.openxmlformats.org/officeDocument/2006/relationships/image" Target="../media/image96.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9D34-0C95-47C6-A6D4-A7ABDB82A400}"/>
              </a:ext>
            </a:extLst>
          </p:cNvPr>
          <p:cNvSpPr>
            <a:spLocks noGrp="1"/>
          </p:cNvSpPr>
          <p:nvPr>
            <p:ph type="ctrTitle"/>
          </p:nvPr>
        </p:nvSpPr>
        <p:spPr>
          <a:xfrm>
            <a:off x="1524000" y="2646367"/>
            <a:ext cx="9144000" cy="1237656"/>
          </a:xfrm>
        </p:spPr>
        <p:txBody>
          <a:bodyPr/>
          <a:lstStyle/>
          <a:p>
            <a:r>
              <a:rPr lang="en-GB" dirty="0">
                <a:solidFill>
                  <a:schemeClr val="bg1"/>
                </a:solidFill>
              </a:rPr>
              <a:t>RIQAS user group meeting</a:t>
            </a:r>
          </a:p>
        </p:txBody>
      </p:sp>
      <p:sp>
        <p:nvSpPr>
          <p:cNvPr id="3" name="Subtitle 2">
            <a:extLst>
              <a:ext uri="{FF2B5EF4-FFF2-40B4-BE49-F238E27FC236}">
                <a16:creationId xmlns:a16="http://schemas.microsoft.com/office/drawing/2014/main" id="{E7BDEE30-A37D-455A-9C59-6141A02655D4}"/>
              </a:ext>
            </a:extLst>
          </p:cNvPr>
          <p:cNvSpPr>
            <a:spLocks noGrp="1"/>
          </p:cNvSpPr>
          <p:nvPr>
            <p:ph type="subTitle" idx="1"/>
          </p:nvPr>
        </p:nvSpPr>
        <p:spPr>
          <a:xfrm>
            <a:off x="1524000" y="5148859"/>
            <a:ext cx="9144000" cy="1237657"/>
          </a:xfrm>
        </p:spPr>
        <p:txBody>
          <a:bodyPr/>
          <a:lstStyle/>
          <a:p>
            <a:r>
              <a:rPr lang="en-GB" dirty="0">
                <a:solidFill>
                  <a:schemeClr val="bg1"/>
                </a:solidFill>
              </a:rPr>
              <a:t>Stephen Doherty – RIQAS Manager</a:t>
            </a:r>
          </a:p>
          <a:p>
            <a:r>
              <a:rPr lang="en-GB" dirty="0">
                <a:solidFill>
                  <a:schemeClr val="bg1"/>
                </a:solidFill>
              </a:rPr>
              <a:t>Dr Sally Picton – RIQAS Deputy Manager</a:t>
            </a:r>
          </a:p>
        </p:txBody>
      </p:sp>
    </p:spTree>
    <p:extLst>
      <p:ext uri="{BB962C8B-B14F-4D97-AF65-F5344CB8AC3E}">
        <p14:creationId xmlns:p14="http://schemas.microsoft.com/office/powerpoint/2010/main" val="40479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667001" y="1196752"/>
            <a:ext cx="6172200" cy="536972"/>
          </a:xfrm>
          <a:noFill/>
        </p:spPr>
        <p:txBody>
          <a:bodyPr anchor="t">
            <a:normAutofit fontScale="90000"/>
          </a:bodyPr>
          <a:lstStyle/>
          <a:p>
            <a:r>
              <a:rPr lang="en-GB" b="1" dirty="0">
                <a:ea typeface="ＭＳ Ｐゴシック" pitchFamily="34" charset="-128"/>
              </a:rPr>
              <a:t>Report Interpretation</a:t>
            </a:r>
            <a:r>
              <a:rPr lang="en-GB" sz="2100" b="1" dirty="0">
                <a:ea typeface="ＭＳ Ｐゴシック" pitchFamily="34" charset="-128"/>
              </a:rPr>
              <a:t> </a:t>
            </a:r>
            <a:endParaRPr lang="en-US" sz="2100" b="1" dirty="0">
              <a:ea typeface="ＭＳ Ｐゴシック" pitchFamily="34" charset="-128"/>
            </a:endParaRPr>
          </a:p>
        </p:txBody>
      </p:sp>
      <p:sp>
        <p:nvSpPr>
          <p:cNvPr id="118787" name="Rectangle 3"/>
          <p:cNvSpPr>
            <a:spLocks noGrp="1" noChangeArrowheads="1"/>
          </p:cNvSpPr>
          <p:nvPr>
            <p:ph idx="1"/>
          </p:nvPr>
        </p:nvSpPr>
        <p:spPr>
          <a:xfrm>
            <a:off x="2188370" y="2276873"/>
            <a:ext cx="7129462" cy="3785293"/>
          </a:xfrm>
          <a:noFill/>
        </p:spPr>
        <p:txBody>
          <a:bodyPr>
            <a:normAutofit lnSpcReduction="10000"/>
          </a:bodyPr>
          <a:lstStyle/>
          <a:p>
            <a:r>
              <a:rPr lang="en-US" b="1" dirty="0">
                <a:ea typeface="ＭＳ Ｐゴシック" pitchFamily="34" charset="-128"/>
              </a:rPr>
              <a:t>Participation in an EQA </a:t>
            </a:r>
            <a:r>
              <a:rPr lang="en-US" b="1" dirty="0" err="1">
                <a:ea typeface="ＭＳ Ｐゴシック" pitchFamily="34" charset="-128"/>
              </a:rPr>
              <a:t>programme</a:t>
            </a:r>
            <a:r>
              <a:rPr lang="en-US" b="1" dirty="0">
                <a:ea typeface="ＭＳ Ｐゴシック" pitchFamily="34" charset="-128"/>
              </a:rPr>
              <a:t> itself does not lead to an improvement in quality of analytical performance </a:t>
            </a:r>
          </a:p>
          <a:p>
            <a:pPr marL="0" indent="0">
              <a:buNone/>
            </a:pPr>
            <a:endParaRPr lang="en-US" b="1" dirty="0">
              <a:ea typeface="ＭＳ Ｐゴシック" pitchFamily="34" charset="-128"/>
            </a:endParaRPr>
          </a:p>
          <a:p>
            <a:r>
              <a:rPr lang="en-US" b="1" dirty="0">
                <a:ea typeface="ＭＳ Ｐゴシック" pitchFamily="34" charset="-128"/>
              </a:rPr>
              <a:t>EQA results must also be interpreted and understood</a:t>
            </a:r>
          </a:p>
          <a:p>
            <a:pPr lvl="1"/>
            <a:r>
              <a:rPr lang="en-US" b="1" dirty="0">
                <a:ea typeface="ＭＳ Ｐゴシック" pitchFamily="34" charset="-128"/>
              </a:rPr>
              <a:t>Require conclusions</a:t>
            </a:r>
          </a:p>
          <a:p>
            <a:pPr lvl="1"/>
            <a:r>
              <a:rPr lang="en-US" b="1" dirty="0">
                <a:ea typeface="ＭＳ Ｐゴシック" pitchFamily="34" charset="-128"/>
              </a:rPr>
              <a:t>Corrective actions</a:t>
            </a:r>
          </a:p>
          <a:p>
            <a:pPr lvl="1"/>
            <a:r>
              <a:rPr lang="en-GB" b="1" dirty="0">
                <a:ea typeface="ＭＳ Ｐゴシック" pitchFamily="34" charset="-128"/>
              </a:rPr>
              <a:t>Check the effectiveness of the corrective actions</a:t>
            </a:r>
          </a:p>
        </p:txBody>
      </p:sp>
    </p:spTree>
    <p:extLst>
      <p:ext uri="{BB962C8B-B14F-4D97-AF65-F5344CB8AC3E}">
        <p14:creationId xmlns:p14="http://schemas.microsoft.com/office/powerpoint/2010/main" val="14746721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72694-503E-4ED3-A838-A8F76D1F3493}"/>
              </a:ext>
            </a:extLst>
          </p:cNvPr>
          <p:cNvPicPr>
            <a:picLocks noChangeAspect="1"/>
          </p:cNvPicPr>
          <p:nvPr/>
        </p:nvPicPr>
        <p:blipFill>
          <a:blip r:embed="rId2"/>
          <a:stretch>
            <a:fillRect/>
          </a:stretch>
        </p:blipFill>
        <p:spPr>
          <a:xfrm>
            <a:off x="91440" y="1117701"/>
            <a:ext cx="12009120" cy="4021999"/>
          </a:xfrm>
          <a:prstGeom prst="rect">
            <a:avLst/>
          </a:prstGeom>
        </p:spPr>
      </p:pic>
      <p:sp>
        <p:nvSpPr>
          <p:cNvPr id="3" name="Rectangle 2">
            <a:extLst>
              <a:ext uri="{FF2B5EF4-FFF2-40B4-BE49-F238E27FC236}">
                <a16:creationId xmlns:a16="http://schemas.microsoft.com/office/drawing/2014/main" id="{3E52B467-25C4-4E5A-8656-02B6BE553CA5}"/>
              </a:ext>
            </a:extLst>
          </p:cNvPr>
          <p:cNvSpPr/>
          <p:nvPr/>
        </p:nvSpPr>
        <p:spPr>
          <a:xfrm>
            <a:off x="6653347" y="1288866"/>
            <a:ext cx="757647" cy="38508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4D9D6DE-99C8-4F07-AC53-25366167C720}"/>
              </a:ext>
            </a:extLst>
          </p:cNvPr>
          <p:cNvSpPr txBox="1"/>
          <p:nvPr/>
        </p:nvSpPr>
        <p:spPr>
          <a:xfrm>
            <a:off x="1558834" y="5634445"/>
            <a:ext cx="9074331" cy="646331"/>
          </a:xfrm>
          <a:prstGeom prst="rect">
            <a:avLst/>
          </a:prstGeom>
          <a:noFill/>
        </p:spPr>
        <p:txBody>
          <a:bodyPr wrap="square" rtlCol="0">
            <a:spAutoFit/>
          </a:bodyPr>
          <a:lstStyle/>
          <a:p>
            <a:r>
              <a:rPr lang="en-GB" dirty="0"/>
              <a:t>We can tell the difference by looking at the % deviations. If they are similar as in this case we know it is a reconstitution error. </a:t>
            </a:r>
          </a:p>
        </p:txBody>
      </p:sp>
    </p:spTree>
    <p:extLst>
      <p:ext uri="{BB962C8B-B14F-4D97-AF65-F5344CB8AC3E}">
        <p14:creationId xmlns:p14="http://schemas.microsoft.com/office/powerpoint/2010/main" val="40475965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080CD8-873F-422D-8029-D26576EF924D}"/>
              </a:ext>
            </a:extLst>
          </p:cNvPr>
          <p:cNvPicPr>
            <a:picLocks noChangeAspect="1"/>
          </p:cNvPicPr>
          <p:nvPr/>
        </p:nvPicPr>
        <p:blipFill>
          <a:blip r:embed="rId2"/>
          <a:stretch>
            <a:fillRect/>
          </a:stretch>
        </p:blipFill>
        <p:spPr>
          <a:xfrm>
            <a:off x="208053" y="1116847"/>
            <a:ext cx="7875299" cy="5741153"/>
          </a:xfrm>
          <a:prstGeom prst="rect">
            <a:avLst/>
          </a:prstGeom>
        </p:spPr>
      </p:pic>
      <p:sp>
        <p:nvSpPr>
          <p:cNvPr id="5" name="TextBox 4"/>
          <p:cNvSpPr txBox="1"/>
          <p:nvPr/>
        </p:nvSpPr>
        <p:spPr>
          <a:xfrm>
            <a:off x="8444753" y="1936376"/>
            <a:ext cx="3227294" cy="2308324"/>
          </a:xfrm>
          <a:prstGeom prst="rect">
            <a:avLst/>
          </a:prstGeom>
          <a:noFill/>
        </p:spPr>
        <p:txBody>
          <a:bodyPr wrap="square" rtlCol="0">
            <a:spAutoFit/>
          </a:bodyPr>
          <a:lstStyle/>
          <a:p>
            <a:r>
              <a:rPr lang="en-GB" sz="2400" dirty="0"/>
              <a:t>However in this case, when you see such variation in the % deviation, you can tell the wrong sample has been run. </a:t>
            </a:r>
            <a:endParaRPr lang="en-US" sz="2400" dirty="0"/>
          </a:p>
        </p:txBody>
      </p:sp>
      <p:sp>
        <p:nvSpPr>
          <p:cNvPr id="6" name="Rectangle 5">
            <a:extLst>
              <a:ext uri="{FF2B5EF4-FFF2-40B4-BE49-F238E27FC236}">
                <a16:creationId xmlns:a16="http://schemas.microsoft.com/office/drawing/2014/main" id="{607D7FE8-0D09-4CC1-9A3A-3B56674FD97D}"/>
              </a:ext>
            </a:extLst>
          </p:cNvPr>
          <p:cNvSpPr/>
          <p:nvPr/>
        </p:nvSpPr>
        <p:spPr>
          <a:xfrm>
            <a:off x="4519748" y="1254031"/>
            <a:ext cx="644436" cy="546898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49470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Content Placeholder 2"/>
          <p:cNvSpPr>
            <a:spLocks noGrp="1"/>
          </p:cNvSpPr>
          <p:nvPr>
            <p:ph idx="1"/>
          </p:nvPr>
        </p:nvSpPr>
        <p:spPr>
          <a:xfrm>
            <a:off x="2015490" y="1912710"/>
            <a:ext cx="5447756" cy="3660775"/>
          </a:xfrm>
        </p:spPr>
        <p:txBody>
          <a:bodyPr>
            <a:normAutofit/>
          </a:bodyPr>
          <a:lstStyle/>
          <a:p>
            <a:r>
              <a:rPr lang="en-GB" b="1" dirty="0">
                <a:solidFill>
                  <a:srgbClr val="002A13"/>
                </a:solidFill>
                <a:ea typeface="ＭＳ Ｐゴシック" pitchFamily="34" charset="-128"/>
              </a:rPr>
              <a:t>Identifying problems on charts</a:t>
            </a:r>
            <a:endParaRPr lang="en-GB" b="1" dirty="0">
              <a:solidFill>
                <a:schemeClr val="accent1">
                  <a:lumMod val="75000"/>
                </a:schemeClr>
              </a:solidFill>
              <a:ea typeface="ＭＳ Ｐゴシック" pitchFamily="34" charset="-128"/>
            </a:endParaRPr>
          </a:p>
        </p:txBody>
      </p:sp>
      <p:sp>
        <p:nvSpPr>
          <p:cNvPr id="5" name="Rectangle 2">
            <a:extLst>
              <a:ext uri="{FF2B5EF4-FFF2-40B4-BE49-F238E27FC236}">
                <a16:creationId xmlns:a16="http://schemas.microsoft.com/office/drawing/2014/main" id="{B86B49CC-D339-420C-A159-9E2A630F8684}"/>
              </a:ext>
            </a:extLst>
          </p:cNvPr>
          <p:cNvSpPr txBox="1">
            <a:spLocks noChangeArrowheads="1"/>
          </p:cNvSpPr>
          <p:nvPr/>
        </p:nvSpPr>
        <p:spPr>
          <a:xfrm>
            <a:off x="1900238" y="1008063"/>
            <a:ext cx="8229600" cy="715962"/>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A13"/>
                </a:solidFill>
                <a:ea typeface="ＭＳ Ｐゴシック" pitchFamily="34" charset="-128"/>
              </a:rPr>
              <a:t>Report Interpretation</a:t>
            </a:r>
            <a:r>
              <a:rPr lang="en-GB" sz="2800" b="1" dirty="0">
                <a:solidFill>
                  <a:srgbClr val="002A13"/>
                </a:solidFill>
                <a:ea typeface="ＭＳ Ｐゴシック" pitchFamily="34" charset="-128"/>
              </a:rPr>
              <a:t> </a:t>
            </a:r>
            <a:endParaRPr lang="en-US" sz="2800" b="1" dirty="0">
              <a:solidFill>
                <a:srgbClr val="002A13"/>
              </a:solidFill>
              <a:ea typeface="ＭＳ Ｐゴシック" pitchFamily="34" charset="-128"/>
            </a:endParaRPr>
          </a:p>
        </p:txBody>
      </p:sp>
    </p:spTree>
    <p:extLst>
      <p:ext uri="{BB962C8B-B14F-4D97-AF65-F5344CB8AC3E}">
        <p14:creationId xmlns:p14="http://schemas.microsoft.com/office/powerpoint/2010/main" val="19186020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9FE49E-8691-4EE9-897B-864EB981153C}"/>
              </a:ext>
            </a:extLst>
          </p:cNvPr>
          <p:cNvPicPr>
            <a:picLocks noChangeAspect="1"/>
          </p:cNvPicPr>
          <p:nvPr/>
        </p:nvPicPr>
        <p:blipFill>
          <a:blip r:embed="rId2"/>
          <a:stretch>
            <a:fillRect/>
          </a:stretch>
        </p:blipFill>
        <p:spPr>
          <a:xfrm>
            <a:off x="3332328" y="0"/>
            <a:ext cx="5527343" cy="6858000"/>
          </a:xfrm>
          <a:prstGeom prst="rect">
            <a:avLst/>
          </a:prstGeom>
        </p:spPr>
      </p:pic>
    </p:spTree>
    <p:extLst>
      <p:ext uri="{BB962C8B-B14F-4D97-AF65-F5344CB8AC3E}">
        <p14:creationId xmlns:p14="http://schemas.microsoft.com/office/powerpoint/2010/main" val="14979923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55C5E-914D-4D91-8735-8018383E3DD1}"/>
              </a:ext>
            </a:extLst>
          </p:cNvPr>
          <p:cNvPicPr>
            <a:picLocks noChangeAspect="1"/>
          </p:cNvPicPr>
          <p:nvPr/>
        </p:nvPicPr>
        <p:blipFill>
          <a:blip r:embed="rId2"/>
          <a:stretch>
            <a:fillRect/>
          </a:stretch>
        </p:blipFill>
        <p:spPr>
          <a:xfrm>
            <a:off x="0" y="1012235"/>
            <a:ext cx="5962597" cy="4833529"/>
          </a:xfrm>
          <a:prstGeom prst="rect">
            <a:avLst/>
          </a:prstGeom>
        </p:spPr>
      </p:pic>
      <p:pic>
        <p:nvPicPr>
          <p:cNvPr id="5" name="Picture 4">
            <a:extLst>
              <a:ext uri="{FF2B5EF4-FFF2-40B4-BE49-F238E27FC236}">
                <a16:creationId xmlns:a16="http://schemas.microsoft.com/office/drawing/2014/main" id="{BEC9AEAC-FF73-45DB-914C-160E19D41F59}"/>
              </a:ext>
            </a:extLst>
          </p:cNvPr>
          <p:cNvPicPr>
            <a:picLocks noChangeAspect="1"/>
          </p:cNvPicPr>
          <p:nvPr/>
        </p:nvPicPr>
        <p:blipFill rotWithShape="1">
          <a:blip r:embed="rId3"/>
          <a:srcRect r="878"/>
          <a:stretch/>
        </p:blipFill>
        <p:spPr>
          <a:xfrm>
            <a:off x="5962597" y="1701981"/>
            <a:ext cx="6229404" cy="4045676"/>
          </a:xfrm>
          <a:prstGeom prst="rect">
            <a:avLst/>
          </a:prstGeom>
        </p:spPr>
      </p:pic>
      <p:sp>
        <p:nvSpPr>
          <p:cNvPr id="6" name="Freeform: Shape 5">
            <a:extLst>
              <a:ext uri="{FF2B5EF4-FFF2-40B4-BE49-F238E27FC236}">
                <a16:creationId xmlns:a16="http://schemas.microsoft.com/office/drawing/2014/main" id="{E6FCA6A8-0D0A-4242-BBF0-4B9B05BABAB7}"/>
              </a:ext>
            </a:extLst>
          </p:cNvPr>
          <p:cNvSpPr/>
          <p:nvPr/>
        </p:nvSpPr>
        <p:spPr>
          <a:xfrm>
            <a:off x="1410789" y="2272127"/>
            <a:ext cx="4182900" cy="1905341"/>
          </a:xfrm>
          <a:custGeom>
            <a:avLst/>
            <a:gdLst>
              <a:gd name="connsiteX0" fmla="*/ 0 w 4182900"/>
              <a:gd name="connsiteY0" fmla="*/ 227233 h 1905341"/>
              <a:gd name="connsiteX1" fmla="*/ 304800 w 4182900"/>
              <a:gd name="connsiteY1" fmla="*/ 114022 h 1905341"/>
              <a:gd name="connsiteX2" fmla="*/ 1045028 w 4182900"/>
              <a:gd name="connsiteY2" fmla="*/ 1638022 h 1905341"/>
              <a:gd name="connsiteX3" fmla="*/ 1306285 w 4182900"/>
              <a:gd name="connsiteY3" fmla="*/ 1359347 h 1905341"/>
              <a:gd name="connsiteX4" fmla="*/ 3300548 w 4182900"/>
              <a:gd name="connsiteY4" fmla="*/ 1890570 h 1905341"/>
              <a:gd name="connsiteX5" fmla="*/ 4110445 w 4182900"/>
              <a:gd name="connsiteY5" fmla="*/ 662662 h 1905341"/>
              <a:gd name="connsiteX6" fmla="*/ 4093028 w 4182900"/>
              <a:gd name="connsiteY6" fmla="*/ 697496 h 190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2900" h="1905341">
                <a:moveTo>
                  <a:pt x="0" y="227233"/>
                </a:moveTo>
                <a:cubicBezTo>
                  <a:pt x="65314" y="53061"/>
                  <a:pt x="130629" y="-121110"/>
                  <a:pt x="304800" y="114022"/>
                </a:cubicBezTo>
                <a:cubicBezTo>
                  <a:pt x="478971" y="349154"/>
                  <a:pt x="878114" y="1430468"/>
                  <a:pt x="1045028" y="1638022"/>
                </a:cubicBezTo>
                <a:cubicBezTo>
                  <a:pt x="1211942" y="1845576"/>
                  <a:pt x="930365" y="1317256"/>
                  <a:pt x="1306285" y="1359347"/>
                </a:cubicBezTo>
                <a:cubicBezTo>
                  <a:pt x="1682205" y="1401438"/>
                  <a:pt x="2833188" y="2006684"/>
                  <a:pt x="3300548" y="1890570"/>
                </a:cubicBezTo>
                <a:cubicBezTo>
                  <a:pt x="3767908" y="1774456"/>
                  <a:pt x="3978365" y="861508"/>
                  <a:pt x="4110445" y="662662"/>
                </a:cubicBezTo>
                <a:cubicBezTo>
                  <a:pt x="4242525" y="463816"/>
                  <a:pt x="4167776" y="580656"/>
                  <a:pt x="4093028" y="697496"/>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649B3FA-8F1C-4DAE-9F21-6D4672CDDACA}"/>
              </a:ext>
            </a:extLst>
          </p:cNvPr>
          <p:cNvSpPr/>
          <p:nvPr/>
        </p:nvSpPr>
        <p:spPr>
          <a:xfrm>
            <a:off x="10798629" y="3117669"/>
            <a:ext cx="696685" cy="93181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3320886-1BAE-4938-8D15-8DEF035BDB49}"/>
              </a:ext>
            </a:extLst>
          </p:cNvPr>
          <p:cNvSpPr/>
          <p:nvPr/>
        </p:nvSpPr>
        <p:spPr>
          <a:xfrm>
            <a:off x="8216538" y="2024743"/>
            <a:ext cx="696685" cy="24950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6AD7BE1-D517-4957-B1EA-B9345A8E4CB0}"/>
              </a:ext>
            </a:extLst>
          </p:cNvPr>
          <p:cNvSpPr txBox="1"/>
          <p:nvPr/>
        </p:nvSpPr>
        <p:spPr>
          <a:xfrm>
            <a:off x="879567" y="5982789"/>
            <a:ext cx="10458995" cy="646331"/>
          </a:xfrm>
          <a:prstGeom prst="rect">
            <a:avLst/>
          </a:prstGeom>
          <a:noFill/>
        </p:spPr>
        <p:txBody>
          <a:bodyPr wrap="square" rtlCol="0">
            <a:spAutoFit/>
          </a:bodyPr>
          <a:lstStyle/>
          <a:p>
            <a:r>
              <a:rPr lang="en-GB" dirty="0"/>
              <a:t>If we look more closely at the charts we can see while there is no clear pattern on the Levey-Jennings, on the % deviation by concentration you can see there is a wider spread in the results at the lower concentrations.</a:t>
            </a:r>
          </a:p>
        </p:txBody>
      </p:sp>
    </p:spTree>
    <p:extLst>
      <p:ext uri="{BB962C8B-B14F-4D97-AF65-F5344CB8AC3E}">
        <p14:creationId xmlns:p14="http://schemas.microsoft.com/office/powerpoint/2010/main" val="8060183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28784-5AC1-4155-BA0F-D72C34782978}"/>
              </a:ext>
            </a:extLst>
          </p:cNvPr>
          <p:cNvPicPr>
            <a:picLocks noChangeAspect="1"/>
          </p:cNvPicPr>
          <p:nvPr/>
        </p:nvPicPr>
        <p:blipFill>
          <a:blip r:embed="rId2"/>
          <a:stretch>
            <a:fillRect/>
          </a:stretch>
        </p:blipFill>
        <p:spPr>
          <a:xfrm>
            <a:off x="192133" y="1119590"/>
            <a:ext cx="5774808" cy="4514850"/>
          </a:xfrm>
          <a:prstGeom prst="rect">
            <a:avLst/>
          </a:prstGeom>
        </p:spPr>
      </p:pic>
      <p:pic>
        <p:nvPicPr>
          <p:cNvPr id="5" name="Picture 4">
            <a:extLst>
              <a:ext uri="{FF2B5EF4-FFF2-40B4-BE49-F238E27FC236}">
                <a16:creationId xmlns:a16="http://schemas.microsoft.com/office/drawing/2014/main" id="{3779FF6C-7491-4AC4-9C51-9DA33037652D}"/>
              </a:ext>
            </a:extLst>
          </p:cNvPr>
          <p:cNvPicPr>
            <a:picLocks noChangeAspect="1"/>
          </p:cNvPicPr>
          <p:nvPr/>
        </p:nvPicPr>
        <p:blipFill>
          <a:blip r:embed="rId3"/>
          <a:stretch>
            <a:fillRect/>
          </a:stretch>
        </p:blipFill>
        <p:spPr>
          <a:xfrm>
            <a:off x="6018167" y="1719665"/>
            <a:ext cx="5981700" cy="3914775"/>
          </a:xfrm>
          <a:prstGeom prst="rect">
            <a:avLst/>
          </a:prstGeom>
        </p:spPr>
      </p:pic>
      <p:sp>
        <p:nvSpPr>
          <p:cNvPr id="3" name="TextBox 2">
            <a:extLst>
              <a:ext uri="{FF2B5EF4-FFF2-40B4-BE49-F238E27FC236}">
                <a16:creationId xmlns:a16="http://schemas.microsoft.com/office/drawing/2014/main" id="{56BB8A5B-229E-408C-AF0C-629FD391276A}"/>
              </a:ext>
            </a:extLst>
          </p:cNvPr>
          <p:cNvSpPr txBox="1"/>
          <p:nvPr/>
        </p:nvSpPr>
        <p:spPr>
          <a:xfrm>
            <a:off x="1532709" y="5852160"/>
            <a:ext cx="9117874" cy="646331"/>
          </a:xfrm>
          <a:prstGeom prst="rect">
            <a:avLst/>
          </a:prstGeom>
          <a:noFill/>
        </p:spPr>
        <p:txBody>
          <a:bodyPr wrap="square" rtlCol="0">
            <a:spAutoFit/>
          </a:bodyPr>
          <a:lstStyle/>
          <a:p>
            <a:r>
              <a:rPr lang="en-GB" dirty="0"/>
              <a:t>While all performance on Levey-Jennings chart are within acceptable limits, again on the % deviation by concentration chart we can see the deviation is wider at the lower concentrations. </a:t>
            </a:r>
          </a:p>
        </p:txBody>
      </p:sp>
    </p:spTree>
    <p:extLst>
      <p:ext uri="{BB962C8B-B14F-4D97-AF65-F5344CB8AC3E}">
        <p14:creationId xmlns:p14="http://schemas.microsoft.com/office/powerpoint/2010/main" val="38262342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5CFD44F-9180-4863-87DE-E1B28589B627}"/>
              </a:ext>
            </a:extLst>
          </p:cNvPr>
          <p:cNvGrpSpPr/>
          <p:nvPr/>
        </p:nvGrpSpPr>
        <p:grpSpPr>
          <a:xfrm>
            <a:off x="84477" y="1008287"/>
            <a:ext cx="5598466" cy="4527913"/>
            <a:chOff x="84477" y="2044609"/>
            <a:chExt cx="5598466" cy="4527913"/>
          </a:xfrm>
        </p:grpSpPr>
        <p:pic>
          <p:nvPicPr>
            <p:cNvPr id="2" name="Picture 1">
              <a:extLst>
                <a:ext uri="{FF2B5EF4-FFF2-40B4-BE49-F238E27FC236}">
                  <a16:creationId xmlns:a16="http://schemas.microsoft.com/office/drawing/2014/main" id="{6663E234-A9DD-45EA-A0EA-60F169CAD1B5}"/>
                </a:ext>
              </a:extLst>
            </p:cNvPr>
            <p:cNvPicPr>
              <a:picLocks noChangeAspect="1"/>
            </p:cNvPicPr>
            <p:nvPr/>
          </p:nvPicPr>
          <p:blipFill>
            <a:blip r:embed="rId2"/>
            <a:stretch>
              <a:fillRect/>
            </a:stretch>
          </p:blipFill>
          <p:spPr>
            <a:xfrm>
              <a:off x="84477" y="2044609"/>
              <a:ext cx="5598466" cy="4527913"/>
            </a:xfrm>
            <a:prstGeom prst="rect">
              <a:avLst/>
            </a:prstGeom>
          </p:spPr>
        </p:pic>
        <p:sp>
          <p:nvSpPr>
            <p:cNvPr id="3" name="Freeform: Shape 2">
              <a:extLst>
                <a:ext uri="{FF2B5EF4-FFF2-40B4-BE49-F238E27FC236}">
                  <a16:creationId xmlns:a16="http://schemas.microsoft.com/office/drawing/2014/main" id="{EFE09484-0526-4C23-9E30-05293F234F43}"/>
                </a:ext>
              </a:extLst>
            </p:cNvPr>
            <p:cNvSpPr/>
            <p:nvPr/>
          </p:nvSpPr>
          <p:spPr>
            <a:xfrm>
              <a:off x="3387634" y="3222170"/>
              <a:ext cx="2185852" cy="1149533"/>
            </a:xfrm>
            <a:custGeom>
              <a:avLst/>
              <a:gdLst>
                <a:gd name="connsiteX0" fmla="*/ 0 w 2386148"/>
                <a:gd name="connsiteY0" fmla="*/ 1158240 h 1158240"/>
                <a:gd name="connsiteX1" fmla="*/ 766354 w 2386148"/>
                <a:gd name="connsiteY1" fmla="*/ 635725 h 1158240"/>
                <a:gd name="connsiteX2" fmla="*/ 1288868 w 2386148"/>
                <a:gd name="connsiteY2" fmla="*/ 1027611 h 1158240"/>
                <a:gd name="connsiteX3" fmla="*/ 1593668 w 2386148"/>
                <a:gd name="connsiteY3" fmla="*/ 1001485 h 1158240"/>
                <a:gd name="connsiteX4" fmla="*/ 2386148 w 2386148"/>
                <a:gd name="connsiteY4" fmla="*/ 0 h 1158240"/>
                <a:gd name="connsiteX5" fmla="*/ 2386148 w 2386148"/>
                <a:gd name="connsiteY5" fmla="*/ 0 h 11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6148" h="1158240">
                  <a:moveTo>
                    <a:pt x="0" y="1158240"/>
                  </a:moveTo>
                  <a:cubicBezTo>
                    <a:pt x="275771" y="907868"/>
                    <a:pt x="551543" y="657496"/>
                    <a:pt x="766354" y="635725"/>
                  </a:cubicBezTo>
                  <a:cubicBezTo>
                    <a:pt x="981165" y="613954"/>
                    <a:pt x="1150982" y="966651"/>
                    <a:pt x="1288868" y="1027611"/>
                  </a:cubicBezTo>
                  <a:cubicBezTo>
                    <a:pt x="1426754" y="1088571"/>
                    <a:pt x="1410788" y="1172754"/>
                    <a:pt x="1593668" y="1001485"/>
                  </a:cubicBezTo>
                  <a:cubicBezTo>
                    <a:pt x="1776548" y="830216"/>
                    <a:pt x="2386148" y="0"/>
                    <a:pt x="2386148" y="0"/>
                  </a:cubicBezTo>
                  <a:lnTo>
                    <a:pt x="2386148"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A3DD82D4-8DA9-498C-BF02-F5FE5362B81D}"/>
              </a:ext>
            </a:extLst>
          </p:cNvPr>
          <p:cNvPicPr>
            <a:picLocks noChangeAspect="1"/>
          </p:cNvPicPr>
          <p:nvPr/>
        </p:nvPicPr>
        <p:blipFill>
          <a:blip r:embed="rId3"/>
          <a:stretch>
            <a:fillRect/>
          </a:stretch>
        </p:blipFill>
        <p:spPr>
          <a:xfrm>
            <a:off x="5973423" y="1572984"/>
            <a:ext cx="6134100" cy="3886200"/>
          </a:xfrm>
          <a:prstGeom prst="rect">
            <a:avLst/>
          </a:prstGeom>
        </p:spPr>
      </p:pic>
      <p:sp>
        <p:nvSpPr>
          <p:cNvPr id="6" name="TextBox 5">
            <a:extLst>
              <a:ext uri="{FF2B5EF4-FFF2-40B4-BE49-F238E27FC236}">
                <a16:creationId xmlns:a16="http://schemas.microsoft.com/office/drawing/2014/main" id="{A355A5FB-DA17-4B9A-B647-77EA2D67D7BC}"/>
              </a:ext>
            </a:extLst>
          </p:cNvPr>
          <p:cNvSpPr txBox="1"/>
          <p:nvPr/>
        </p:nvSpPr>
        <p:spPr>
          <a:xfrm>
            <a:off x="1010194" y="5669277"/>
            <a:ext cx="10241280" cy="646331"/>
          </a:xfrm>
          <a:prstGeom prst="rect">
            <a:avLst/>
          </a:prstGeom>
          <a:noFill/>
        </p:spPr>
        <p:txBody>
          <a:bodyPr wrap="square" rtlCol="0">
            <a:spAutoFit/>
          </a:bodyPr>
          <a:lstStyle/>
          <a:p>
            <a:r>
              <a:rPr lang="en-GB" dirty="0"/>
              <a:t>When looking at possible trends in the Levey Jennings chart you must remember that this covering various concentration levels so patterns/trends should be interpreted alongside the %Deviation charts</a:t>
            </a:r>
          </a:p>
        </p:txBody>
      </p:sp>
      <p:pic>
        <p:nvPicPr>
          <p:cNvPr id="7" name="Picture 6">
            <a:extLst>
              <a:ext uri="{FF2B5EF4-FFF2-40B4-BE49-F238E27FC236}">
                <a16:creationId xmlns:a16="http://schemas.microsoft.com/office/drawing/2014/main" id="{CDE51EE8-471D-41FB-BF81-44D4C4B555D7}"/>
              </a:ext>
            </a:extLst>
          </p:cNvPr>
          <p:cNvPicPr>
            <a:picLocks noChangeAspect="1"/>
          </p:cNvPicPr>
          <p:nvPr/>
        </p:nvPicPr>
        <p:blipFill>
          <a:blip r:embed="rId4"/>
          <a:stretch>
            <a:fillRect/>
          </a:stretch>
        </p:blipFill>
        <p:spPr>
          <a:xfrm>
            <a:off x="2055125" y="1008287"/>
            <a:ext cx="3773058" cy="889766"/>
          </a:xfrm>
          <a:prstGeom prst="rect">
            <a:avLst/>
          </a:prstGeom>
        </p:spPr>
      </p:pic>
      <p:sp>
        <p:nvSpPr>
          <p:cNvPr id="8" name="TextBox 7">
            <a:extLst>
              <a:ext uri="{FF2B5EF4-FFF2-40B4-BE49-F238E27FC236}">
                <a16:creationId xmlns:a16="http://schemas.microsoft.com/office/drawing/2014/main" id="{C7FE0F21-F932-43AE-B3A5-9C0CB5BDE560}"/>
              </a:ext>
            </a:extLst>
          </p:cNvPr>
          <p:cNvSpPr txBox="1"/>
          <p:nvPr/>
        </p:nvSpPr>
        <p:spPr>
          <a:xfrm>
            <a:off x="975356" y="6383380"/>
            <a:ext cx="10572205" cy="369332"/>
          </a:xfrm>
          <a:prstGeom prst="rect">
            <a:avLst/>
          </a:prstGeom>
          <a:noFill/>
        </p:spPr>
        <p:txBody>
          <a:bodyPr wrap="square" rtlCol="0">
            <a:spAutoFit/>
          </a:bodyPr>
          <a:lstStyle/>
          <a:p>
            <a:r>
              <a:rPr lang="en-GB" dirty="0"/>
              <a:t>The concentrations are also listed along the top of the LJ chart to help with comparison of performance.</a:t>
            </a:r>
          </a:p>
        </p:txBody>
      </p:sp>
    </p:spTree>
    <p:extLst>
      <p:ext uri="{BB962C8B-B14F-4D97-AF65-F5344CB8AC3E}">
        <p14:creationId xmlns:p14="http://schemas.microsoft.com/office/powerpoint/2010/main" val="41785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10DD1B-29D2-4936-B482-24EE5F82042A}"/>
              </a:ext>
            </a:extLst>
          </p:cNvPr>
          <p:cNvPicPr>
            <a:picLocks noChangeAspect="1"/>
          </p:cNvPicPr>
          <p:nvPr/>
        </p:nvPicPr>
        <p:blipFill>
          <a:blip r:embed="rId2"/>
          <a:stretch>
            <a:fillRect/>
          </a:stretch>
        </p:blipFill>
        <p:spPr>
          <a:xfrm>
            <a:off x="227103" y="1791378"/>
            <a:ext cx="6181725" cy="3971925"/>
          </a:xfrm>
          <a:prstGeom prst="rect">
            <a:avLst/>
          </a:prstGeom>
        </p:spPr>
      </p:pic>
      <p:sp>
        <p:nvSpPr>
          <p:cNvPr id="3" name="Title 2">
            <a:extLst>
              <a:ext uri="{FF2B5EF4-FFF2-40B4-BE49-F238E27FC236}">
                <a16:creationId xmlns:a16="http://schemas.microsoft.com/office/drawing/2014/main" id="{7E14E70D-0721-439E-AFF1-EB81152AB6C8}"/>
              </a:ext>
            </a:extLst>
          </p:cNvPr>
          <p:cNvSpPr>
            <a:spLocks noGrp="1"/>
          </p:cNvSpPr>
          <p:nvPr>
            <p:ph type="title"/>
          </p:nvPr>
        </p:nvSpPr>
        <p:spPr/>
        <p:txBody>
          <a:bodyPr>
            <a:normAutofit/>
          </a:bodyPr>
          <a:lstStyle/>
          <a:p>
            <a:r>
              <a:rPr lang="en-GB" sz="2800" dirty="0">
                <a:latin typeface="+mn-lt"/>
              </a:rPr>
              <a:t>Running Mean % Deviation</a:t>
            </a:r>
          </a:p>
        </p:txBody>
      </p:sp>
      <p:sp>
        <p:nvSpPr>
          <p:cNvPr id="5" name="Freeform: Shape 4">
            <a:extLst>
              <a:ext uri="{FF2B5EF4-FFF2-40B4-BE49-F238E27FC236}">
                <a16:creationId xmlns:a16="http://schemas.microsoft.com/office/drawing/2014/main" id="{78953E53-BD76-40AA-9A90-39A23F2D860E}"/>
              </a:ext>
            </a:extLst>
          </p:cNvPr>
          <p:cNvSpPr/>
          <p:nvPr/>
        </p:nvSpPr>
        <p:spPr>
          <a:xfrm>
            <a:off x="3656883" y="3970138"/>
            <a:ext cx="2325188" cy="245624"/>
          </a:xfrm>
          <a:custGeom>
            <a:avLst/>
            <a:gdLst>
              <a:gd name="connsiteX0" fmla="*/ 0 w 2325188"/>
              <a:gd name="connsiteY0" fmla="*/ 235474 h 245624"/>
              <a:gd name="connsiteX1" fmla="*/ 609600 w 2325188"/>
              <a:gd name="connsiteY1" fmla="*/ 218057 h 245624"/>
              <a:gd name="connsiteX2" fmla="*/ 1759131 w 2325188"/>
              <a:gd name="connsiteY2" fmla="*/ 343 h 245624"/>
              <a:gd name="connsiteX3" fmla="*/ 2029097 w 2325188"/>
              <a:gd name="connsiteY3" fmla="*/ 165805 h 245624"/>
              <a:gd name="connsiteX4" fmla="*/ 2325188 w 2325188"/>
              <a:gd name="connsiteY4" fmla="*/ 87428 h 245624"/>
              <a:gd name="connsiteX5" fmla="*/ 2325188 w 2325188"/>
              <a:gd name="connsiteY5" fmla="*/ 87428 h 24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5188" h="245624">
                <a:moveTo>
                  <a:pt x="0" y="235474"/>
                </a:moveTo>
                <a:cubicBezTo>
                  <a:pt x="158206" y="246359"/>
                  <a:pt x="316412" y="257245"/>
                  <a:pt x="609600" y="218057"/>
                </a:cubicBezTo>
                <a:cubicBezTo>
                  <a:pt x="902788" y="178869"/>
                  <a:pt x="1522548" y="9052"/>
                  <a:pt x="1759131" y="343"/>
                </a:cubicBezTo>
                <a:cubicBezTo>
                  <a:pt x="1995714" y="-8366"/>
                  <a:pt x="1934754" y="151291"/>
                  <a:pt x="2029097" y="165805"/>
                </a:cubicBezTo>
                <a:cubicBezTo>
                  <a:pt x="2123440" y="180319"/>
                  <a:pt x="2325188" y="87428"/>
                  <a:pt x="2325188" y="87428"/>
                </a:cubicBezTo>
                <a:lnTo>
                  <a:pt x="2325188" y="87428"/>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4A1462A-CE5C-42E7-8AD4-F5FD6D5DDC74}"/>
              </a:ext>
            </a:extLst>
          </p:cNvPr>
          <p:cNvSpPr txBox="1"/>
          <p:nvPr/>
        </p:nvSpPr>
        <p:spPr>
          <a:xfrm>
            <a:off x="7184571" y="2037804"/>
            <a:ext cx="4415246" cy="2585323"/>
          </a:xfrm>
          <a:prstGeom prst="rect">
            <a:avLst/>
          </a:prstGeom>
          <a:noFill/>
        </p:spPr>
        <p:txBody>
          <a:bodyPr wrap="square" rtlCol="0">
            <a:spAutoFit/>
          </a:bodyPr>
          <a:lstStyle/>
          <a:p>
            <a:r>
              <a:rPr lang="en-GB" dirty="0"/>
              <a:t>See how running mean % Deviation shows a negative bias but the labs results are actually showing a positive bias – due to sample 6 results being ≤-10%</a:t>
            </a:r>
          </a:p>
          <a:p>
            <a:endParaRPr lang="en-GB" dirty="0"/>
          </a:p>
          <a:p>
            <a:r>
              <a:rPr lang="en-GB" dirty="0"/>
              <a:t>% Deviation can be useful but should always be interpreted carefully looking at the results that make it up (average of % Deviation of last 10 samples).</a:t>
            </a:r>
          </a:p>
        </p:txBody>
      </p:sp>
      <p:sp>
        <p:nvSpPr>
          <p:cNvPr id="4" name="Oval 3">
            <a:extLst>
              <a:ext uri="{FF2B5EF4-FFF2-40B4-BE49-F238E27FC236}">
                <a16:creationId xmlns:a16="http://schemas.microsoft.com/office/drawing/2014/main" id="{B3C59668-B2F9-467A-9AAF-24939EC20506}"/>
              </a:ext>
            </a:extLst>
          </p:cNvPr>
          <p:cNvSpPr/>
          <p:nvPr/>
        </p:nvSpPr>
        <p:spPr>
          <a:xfrm>
            <a:off x="3526971" y="5033554"/>
            <a:ext cx="322218" cy="33092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0646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C62B-4AC8-4A42-AB17-5F1CA95BB6E4}"/>
              </a:ext>
            </a:extLst>
          </p:cNvPr>
          <p:cNvSpPr>
            <a:spLocks noGrp="1"/>
          </p:cNvSpPr>
          <p:nvPr>
            <p:ph type="title"/>
          </p:nvPr>
        </p:nvSpPr>
        <p:spPr>
          <a:xfrm>
            <a:off x="838200" y="984069"/>
            <a:ext cx="10515600" cy="706619"/>
          </a:xfrm>
        </p:spPr>
        <p:txBody>
          <a:bodyPr/>
          <a:lstStyle/>
          <a:p>
            <a:r>
              <a:rPr lang="en-GB" dirty="0"/>
              <a:t>% deviation chart</a:t>
            </a:r>
          </a:p>
        </p:txBody>
      </p:sp>
      <p:pic>
        <p:nvPicPr>
          <p:cNvPr id="4" name="Content Placeholder 3">
            <a:extLst>
              <a:ext uri="{FF2B5EF4-FFF2-40B4-BE49-F238E27FC236}">
                <a16:creationId xmlns:a16="http://schemas.microsoft.com/office/drawing/2014/main" id="{7AB19C3C-5348-43D4-BA5C-A3BC91A5E49D}"/>
              </a:ext>
            </a:extLst>
          </p:cNvPr>
          <p:cNvPicPr>
            <a:picLocks noGrp="1" noChangeAspect="1"/>
          </p:cNvPicPr>
          <p:nvPr>
            <p:ph idx="1"/>
          </p:nvPr>
        </p:nvPicPr>
        <p:blipFill>
          <a:blip r:embed="rId2"/>
          <a:stretch>
            <a:fillRect/>
          </a:stretch>
        </p:blipFill>
        <p:spPr>
          <a:xfrm>
            <a:off x="838200" y="1940106"/>
            <a:ext cx="6400800" cy="3933825"/>
          </a:xfrm>
          <a:prstGeom prst="rect">
            <a:avLst/>
          </a:prstGeom>
        </p:spPr>
      </p:pic>
      <p:sp>
        <p:nvSpPr>
          <p:cNvPr id="3" name="TextBox 2">
            <a:extLst>
              <a:ext uri="{FF2B5EF4-FFF2-40B4-BE49-F238E27FC236}">
                <a16:creationId xmlns:a16="http://schemas.microsoft.com/office/drawing/2014/main" id="{5907E432-DFA7-4EE6-B532-B165B71461C6}"/>
              </a:ext>
            </a:extLst>
          </p:cNvPr>
          <p:cNvSpPr txBox="1"/>
          <p:nvPr/>
        </p:nvSpPr>
        <p:spPr>
          <a:xfrm>
            <a:off x="7428412" y="2012905"/>
            <a:ext cx="3500846" cy="3046988"/>
          </a:xfrm>
          <a:prstGeom prst="rect">
            <a:avLst/>
          </a:prstGeom>
          <a:noFill/>
        </p:spPr>
        <p:txBody>
          <a:bodyPr wrap="square" rtlCol="0">
            <a:spAutoFit/>
          </a:bodyPr>
          <a:lstStyle/>
          <a:p>
            <a:r>
              <a:rPr lang="en-GB" sz="2400" dirty="0"/>
              <a:t>This could highlight a systematic error on an instrument – the results are measuring higher at the low concentration and you can see a downward trend in the results as the concentration increases. </a:t>
            </a:r>
          </a:p>
        </p:txBody>
      </p:sp>
      <p:cxnSp>
        <p:nvCxnSpPr>
          <p:cNvPr id="6" name="Straight Arrow Connector 5">
            <a:extLst>
              <a:ext uri="{FF2B5EF4-FFF2-40B4-BE49-F238E27FC236}">
                <a16:creationId xmlns:a16="http://schemas.microsoft.com/office/drawing/2014/main" id="{BDFD18A2-12F1-4E73-8E9B-4EC24B08CF17}"/>
              </a:ext>
            </a:extLst>
          </p:cNvPr>
          <p:cNvCxnSpPr/>
          <p:nvPr/>
        </p:nvCxnSpPr>
        <p:spPr>
          <a:xfrm>
            <a:off x="3048000" y="2577737"/>
            <a:ext cx="3117669" cy="17068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8061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BEE925-BD7C-4742-8A71-89D30ED8E792}"/>
              </a:ext>
            </a:extLst>
          </p:cNvPr>
          <p:cNvPicPr>
            <a:picLocks noGrp="1" noChangeAspect="1"/>
          </p:cNvPicPr>
          <p:nvPr>
            <p:ph idx="1"/>
          </p:nvPr>
        </p:nvPicPr>
        <p:blipFill>
          <a:blip r:embed="rId2"/>
          <a:stretch>
            <a:fillRect/>
          </a:stretch>
        </p:blipFill>
        <p:spPr>
          <a:xfrm>
            <a:off x="0" y="2132826"/>
            <a:ext cx="5643154" cy="4553503"/>
          </a:xfrm>
          <a:prstGeom prst="rect">
            <a:avLst/>
          </a:prstGeom>
        </p:spPr>
      </p:pic>
      <p:sp>
        <p:nvSpPr>
          <p:cNvPr id="4" name="Title 1">
            <a:extLst>
              <a:ext uri="{FF2B5EF4-FFF2-40B4-BE49-F238E27FC236}">
                <a16:creationId xmlns:a16="http://schemas.microsoft.com/office/drawing/2014/main" id="{CB542A19-F430-4BFC-9166-D217ADE5A185}"/>
              </a:ext>
            </a:extLst>
          </p:cNvPr>
          <p:cNvSpPr>
            <a:spLocks noGrp="1"/>
          </p:cNvSpPr>
          <p:nvPr>
            <p:ph type="title"/>
          </p:nvPr>
        </p:nvSpPr>
        <p:spPr>
          <a:xfrm>
            <a:off x="838200" y="983411"/>
            <a:ext cx="10515600" cy="707277"/>
          </a:xfrm>
        </p:spPr>
        <p:txBody>
          <a:bodyPr>
            <a:normAutofit/>
          </a:bodyPr>
          <a:lstStyle/>
          <a:p>
            <a:r>
              <a:rPr lang="en-GB" sz="3600" dirty="0"/>
              <a:t>Which parameter has better performance? </a:t>
            </a:r>
          </a:p>
        </p:txBody>
      </p:sp>
      <p:pic>
        <p:nvPicPr>
          <p:cNvPr id="6" name="Picture 5">
            <a:extLst>
              <a:ext uri="{FF2B5EF4-FFF2-40B4-BE49-F238E27FC236}">
                <a16:creationId xmlns:a16="http://schemas.microsoft.com/office/drawing/2014/main" id="{85869D83-B8E0-4083-B357-05C1242FA816}"/>
              </a:ext>
            </a:extLst>
          </p:cNvPr>
          <p:cNvPicPr>
            <a:picLocks noChangeAspect="1"/>
          </p:cNvPicPr>
          <p:nvPr/>
        </p:nvPicPr>
        <p:blipFill>
          <a:blip r:embed="rId3"/>
          <a:stretch>
            <a:fillRect/>
          </a:stretch>
        </p:blipFill>
        <p:spPr>
          <a:xfrm>
            <a:off x="6566262" y="2132827"/>
            <a:ext cx="5555620" cy="4535918"/>
          </a:xfrm>
          <a:prstGeom prst="rect">
            <a:avLst/>
          </a:prstGeom>
        </p:spPr>
      </p:pic>
      <p:sp>
        <p:nvSpPr>
          <p:cNvPr id="7" name="TextBox 6">
            <a:extLst>
              <a:ext uri="{FF2B5EF4-FFF2-40B4-BE49-F238E27FC236}">
                <a16:creationId xmlns:a16="http://schemas.microsoft.com/office/drawing/2014/main" id="{356DD0FD-86AF-452F-A35C-60E85021CB22}"/>
              </a:ext>
            </a:extLst>
          </p:cNvPr>
          <p:cNvSpPr txBox="1"/>
          <p:nvPr/>
        </p:nvSpPr>
        <p:spPr>
          <a:xfrm>
            <a:off x="661852" y="1811383"/>
            <a:ext cx="1463040" cy="369332"/>
          </a:xfrm>
          <a:prstGeom prst="rect">
            <a:avLst/>
          </a:prstGeom>
          <a:noFill/>
        </p:spPr>
        <p:txBody>
          <a:bodyPr wrap="square" rtlCol="0">
            <a:spAutoFit/>
          </a:bodyPr>
          <a:lstStyle/>
          <a:p>
            <a:r>
              <a:rPr lang="en-GB" dirty="0"/>
              <a:t>pO2</a:t>
            </a:r>
          </a:p>
        </p:txBody>
      </p:sp>
      <p:sp>
        <p:nvSpPr>
          <p:cNvPr id="8" name="TextBox 7">
            <a:extLst>
              <a:ext uri="{FF2B5EF4-FFF2-40B4-BE49-F238E27FC236}">
                <a16:creationId xmlns:a16="http://schemas.microsoft.com/office/drawing/2014/main" id="{A820EF2D-C0FD-4555-8F69-B951E1A1FD5A}"/>
              </a:ext>
            </a:extLst>
          </p:cNvPr>
          <p:cNvSpPr txBox="1"/>
          <p:nvPr/>
        </p:nvSpPr>
        <p:spPr>
          <a:xfrm>
            <a:off x="6700702" y="1810601"/>
            <a:ext cx="1463040" cy="369332"/>
          </a:xfrm>
          <a:prstGeom prst="rect">
            <a:avLst/>
          </a:prstGeom>
          <a:noFill/>
        </p:spPr>
        <p:txBody>
          <a:bodyPr wrap="square" rtlCol="0">
            <a:spAutoFit/>
          </a:bodyPr>
          <a:lstStyle/>
          <a:p>
            <a:r>
              <a:rPr lang="en-GB" dirty="0"/>
              <a:t>Glucose</a:t>
            </a:r>
          </a:p>
        </p:txBody>
      </p:sp>
    </p:spTree>
    <p:extLst>
      <p:ext uri="{BB962C8B-B14F-4D97-AF65-F5344CB8AC3E}">
        <p14:creationId xmlns:p14="http://schemas.microsoft.com/office/powerpoint/2010/main" val="51188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10" name="Text Box 6"/>
          <p:cNvSpPr txBox="1">
            <a:spLocks noChangeArrowheads="1"/>
          </p:cNvSpPr>
          <p:nvPr/>
        </p:nvSpPr>
        <p:spPr bwMode="auto">
          <a:xfrm>
            <a:off x="5821557" y="2261294"/>
            <a:ext cx="5354171" cy="19389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defRPr/>
            </a:pPr>
            <a:r>
              <a:rPr lang="en-GB" sz="2400" dirty="0">
                <a:solidFill>
                  <a:srgbClr val="FF0000"/>
                </a:solidFill>
                <a:latin typeface="Arial" pitchFamily="34" charset="0"/>
                <a:cs typeface="Arial" pitchFamily="34" charset="0"/>
              </a:rPr>
              <a:t>The report needs to be comprehensive, providing the laboratory with valuable information on their performance, yet easy and quick to interpret</a:t>
            </a:r>
            <a:r>
              <a:rPr lang="en-GB" sz="2400" dirty="0">
                <a:solidFill>
                  <a:srgbClr val="0033CC"/>
                </a:solidFill>
                <a:latin typeface="Arial" pitchFamily="34" charset="0"/>
                <a:cs typeface="Arial" pitchFamily="34" charset="0"/>
              </a:rPr>
              <a:t> </a:t>
            </a:r>
            <a:endParaRPr lang="en-US" sz="2400" dirty="0">
              <a:solidFill>
                <a:srgbClr val="FF0000"/>
              </a:solidFill>
              <a:latin typeface="Arial" pitchFamily="34" charset="0"/>
              <a:cs typeface="Arial" pitchFamily="34" charset="0"/>
            </a:endParaRPr>
          </a:p>
        </p:txBody>
      </p:sp>
      <p:sp>
        <p:nvSpPr>
          <p:cNvPr id="1531911" name="Rectangle 7"/>
          <p:cNvSpPr>
            <a:spLocks noGrp="1" noChangeArrowheads="1"/>
          </p:cNvSpPr>
          <p:nvPr>
            <p:ph idx="1"/>
          </p:nvPr>
        </p:nvSpPr>
        <p:spPr>
          <a:xfrm>
            <a:off x="5571391" y="4453154"/>
            <a:ext cx="4572000" cy="216330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a:buFontTx/>
              <a:buNone/>
              <a:defRPr/>
            </a:pPr>
            <a:r>
              <a:rPr lang="en-GB" sz="2600" dirty="0">
                <a:solidFill>
                  <a:srgbClr val="008000"/>
                </a:solidFill>
              </a:rPr>
              <a:t>	</a:t>
            </a:r>
            <a:r>
              <a:rPr lang="en-GB" sz="2600" b="1" dirty="0">
                <a:solidFill>
                  <a:srgbClr val="008000"/>
                </a:solidFill>
              </a:rPr>
              <a:t>It is important that the data is simple to understand, so that laboratories can quickly identify tests that require performance improvement measures</a:t>
            </a:r>
            <a:endParaRPr lang="en-GB" sz="2000" dirty="0">
              <a:solidFill>
                <a:srgbClr val="008000"/>
              </a:solidFill>
            </a:endParaRPr>
          </a:p>
          <a:p>
            <a:pPr lvl="1" algn="r">
              <a:buFontTx/>
              <a:buNone/>
              <a:defRPr/>
            </a:pPr>
            <a:endParaRPr lang="en-GB" sz="2000" dirty="0">
              <a:solidFill>
                <a:srgbClr val="008000"/>
              </a:solidFill>
            </a:endParaRPr>
          </a:p>
        </p:txBody>
      </p:sp>
      <p:sp>
        <p:nvSpPr>
          <p:cNvPr id="6" name="Text Box 3"/>
          <p:cNvSpPr txBox="1">
            <a:spLocks noChangeArrowheads="1"/>
          </p:cNvSpPr>
          <p:nvPr/>
        </p:nvSpPr>
        <p:spPr bwMode="auto">
          <a:xfrm>
            <a:off x="2132313" y="1180753"/>
            <a:ext cx="8424862"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defRPr/>
            </a:pPr>
            <a:r>
              <a:rPr lang="en-GB" sz="2800" dirty="0">
                <a:solidFill>
                  <a:srgbClr val="000000"/>
                </a:solidFill>
                <a:latin typeface="Arial" pitchFamily="34" charset="0"/>
                <a:cs typeface="Arial" pitchFamily="34" charset="0"/>
              </a:rPr>
              <a:t>Much of the value of an EQA programme lies in the report that the laboratory receives </a:t>
            </a:r>
            <a:endParaRPr lang="en-US" sz="2800" dirty="0">
              <a:solidFill>
                <a:srgbClr val="000000"/>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2B1D545A-018E-4932-BE8B-07622F43C680}"/>
              </a:ext>
            </a:extLst>
          </p:cNvPr>
          <p:cNvPicPr>
            <a:picLocks noChangeAspect="1"/>
          </p:cNvPicPr>
          <p:nvPr/>
        </p:nvPicPr>
        <p:blipFill>
          <a:blip r:embed="rId3"/>
          <a:stretch>
            <a:fillRect/>
          </a:stretch>
        </p:blipFill>
        <p:spPr>
          <a:xfrm>
            <a:off x="261144" y="2398143"/>
            <a:ext cx="4973817" cy="4404296"/>
          </a:xfrm>
          <a:prstGeom prst="rect">
            <a:avLst/>
          </a:prstGeom>
        </p:spPr>
      </p:pic>
    </p:spTree>
    <p:extLst>
      <p:ext uri="{BB962C8B-B14F-4D97-AF65-F5344CB8AC3E}">
        <p14:creationId xmlns:p14="http://schemas.microsoft.com/office/powerpoint/2010/main" val="3797939354"/>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271E-E9A6-4706-AC14-A4BD381F276C}"/>
              </a:ext>
            </a:extLst>
          </p:cNvPr>
          <p:cNvSpPr>
            <a:spLocks noGrp="1"/>
          </p:cNvSpPr>
          <p:nvPr>
            <p:ph type="title"/>
          </p:nvPr>
        </p:nvSpPr>
        <p:spPr/>
        <p:txBody>
          <a:bodyPr>
            <a:normAutofit/>
          </a:bodyPr>
          <a:lstStyle/>
          <a:p>
            <a:r>
              <a:rPr lang="en-GB" sz="3600" dirty="0"/>
              <a:t>Which parameter has better performance? </a:t>
            </a:r>
          </a:p>
        </p:txBody>
      </p:sp>
      <p:pic>
        <p:nvPicPr>
          <p:cNvPr id="4" name="Content Placeholder 3">
            <a:extLst>
              <a:ext uri="{FF2B5EF4-FFF2-40B4-BE49-F238E27FC236}">
                <a16:creationId xmlns:a16="http://schemas.microsoft.com/office/drawing/2014/main" id="{8F92E009-4BF0-4F34-A848-5A62F76929B6}"/>
              </a:ext>
            </a:extLst>
          </p:cNvPr>
          <p:cNvPicPr>
            <a:picLocks noGrp="1" noChangeAspect="1"/>
          </p:cNvPicPr>
          <p:nvPr>
            <p:ph idx="1"/>
          </p:nvPr>
        </p:nvPicPr>
        <p:blipFill>
          <a:blip r:embed="rId2"/>
          <a:stretch>
            <a:fillRect/>
          </a:stretch>
        </p:blipFill>
        <p:spPr>
          <a:xfrm>
            <a:off x="11150" y="2100921"/>
            <a:ext cx="6038850" cy="3905250"/>
          </a:xfrm>
          <a:prstGeom prst="rect">
            <a:avLst/>
          </a:prstGeom>
        </p:spPr>
      </p:pic>
      <p:pic>
        <p:nvPicPr>
          <p:cNvPr id="5" name="Picture 4">
            <a:extLst>
              <a:ext uri="{FF2B5EF4-FFF2-40B4-BE49-F238E27FC236}">
                <a16:creationId xmlns:a16="http://schemas.microsoft.com/office/drawing/2014/main" id="{7ABFC87A-CADC-404F-B465-4C49892038E1}"/>
              </a:ext>
            </a:extLst>
          </p:cNvPr>
          <p:cNvPicPr>
            <a:picLocks noChangeAspect="1"/>
          </p:cNvPicPr>
          <p:nvPr/>
        </p:nvPicPr>
        <p:blipFill>
          <a:blip r:embed="rId3"/>
          <a:stretch>
            <a:fillRect/>
          </a:stretch>
        </p:blipFill>
        <p:spPr>
          <a:xfrm>
            <a:off x="6050000" y="2100921"/>
            <a:ext cx="6124575" cy="3943350"/>
          </a:xfrm>
          <a:prstGeom prst="rect">
            <a:avLst/>
          </a:prstGeom>
        </p:spPr>
      </p:pic>
      <p:sp>
        <p:nvSpPr>
          <p:cNvPr id="6" name="TextBox 5">
            <a:extLst>
              <a:ext uri="{FF2B5EF4-FFF2-40B4-BE49-F238E27FC236}">
                <a16:creationId xmlns:a16="http://schemas.microsoft.com/office/drawing/2014/main" id="{9E9EFF8D-F015-41D5-ACE5-C45586D1C578}"/>
              </a:ext>
            </a:extLst>
          </p:cNvPr>
          <p:cNvSpPr txBox="1"/>
          <p:nvPr/>
        </p:nvSpPr>
        <p:spPr>
          <a:xfrm>
            <a:off x="661852" y="1811383"/>
            <a:ext cx="1463040" cy="369332"/>
          </a:xfrm>
          <a:prstGeom prst="rect">
            <a:avLst/>
          </a:prstGeom>
          <a:noFill/>
        </p:spPr>
        <p:txBody>
          <a:bodyPr wrap="square" rtlCol="0">
            <a:spAutoFit/>
          </a:bodyPr>
          <a:lstStyle/>
          <a:p>
            <a:r>
              <a:rPr lang="en-GB" dirty="0"/>
              <a:t>pO2</a:t>
            </a:r>
          </a:p>
        </p:txBody>
      </p:sp>
      <p:sp>
        <p:nvSpPr>
          <p:cNvPr id="7" name="TextBox 6">
            <a:extLst>
              <a:ext uri="{FF2B5EF4-FFF2-40B4-BE49-F238E27FC236}">
                <a16:creationId xmlns:a16="http://schemas.microsoft.com/office/drawing/2014/main" id="{2321DAA1-F48A-4776-BD1A-3D690DEE4F2F}"/>
              </a:ext>
            </a:extLst>
          </p:cNvPr>
          <p:cNvSpPr txBox="1"/>
          <p:nvPr/>
        </p:nvSpPr>
        <p:spPr>
          <a:xfrm>
            <a:off x="6700702" y="1810601"/>
            <a:ext cx="1463040" cy="369332"/>
          </a:xfrm>
          <a:prstGeom prst="rect">
            <a:avLst/>
          </a:prstGeom>
          <a:noFill/>
        </p:spPr>
        <p:txBody>
          <a:bodyPr wrap="square" rtlCol="0">
            <a:spAutoFit/>
          </a:bodyPr>
          <a:lstStyle/>
          <a:p>
            <a:r>
              <a:rPr lang="en-GB" dirty="0"/>
              <a:t>Glucose</a:t>
            </a:r>
          </a:p>
        </p:txBody>
      </p:sp>
    </p:spTree>
    <p:extLst>
      <p:ext uri="{BB962C8B-B14F-4D97-AF65-F5344CB8AC3E}">
        <p14:creationId xmlns:p14="http://schemas.microsoft.com/office/powerpoint/2010/main" val="39135517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271E-E9A6-4706-AC14-A4BD381F276C}"/>
              </a:ext>
            </a:extLst>
          </p:cNvPr>
          <p:cNvSpPr>
            <a:spLocks noGrp="1"/>
          </p:cNvSpPr>
          <p:nvPr>
            <p:ph type="title"/>
          </p:nvPr>
        </p:nvSpPr>
        <p:spPr/>
        <p:txBody>
          <a:bodyPr>
            <a:normAutofit/>
          </a:bodyPr>
          <a:lstStyle/>
          <a:p>
            <a:r>
              <a:rPr lang="en-GB" sz="3600" dirty="0"/>
              <a:t>Which parameter has better performance? </a:t>
            </a:r>
          </a:p>
        </p:txBody>
      </p:sp>
      <p:pic>
        <p:nvPicPr>
          <p:cNvPr id="4" name="Content Placeholder 3">
            <a:extLst>
              <a:ext uri="{FF2B5EF4-FFF2-40B4-BE49-F238E27FC236}">
                <a16:creationId xmlns:a16="http://schemas.microsoft.com/office/drawing/2014/main" id="{8F92E009-4BF0-4F34-A848-5A62F76929B6}"/>
              </a:ext>
            </a:extLst>
          </p:cNvPr>
          <p:cNvPicPr>
            <a:picLocks noGrp="1" noChangeAspect="1"/>
          </p:cNvPicPr>
          <p:nvPr>
            <p:ph idx="1"/>
          </p:nvPr>
        </p:nvPicPr>
        <p:blipFill>
          <a:blip r:embed="rId2"/>
          <a:stretch>
            <a:fillRect/>
          </a:stretch>
        </p:blipFill>
        <p:spPr>
          <a:xfrm>
            <a:off x="11150" y="2100921"/>
            <a:ext cx="6038850" cy="3905250"/>
          </a:xfrm>
          <a:prstGeom prst="rect">
            <a:avLst/>
          </a:prstGeom>
        </p:spPr>
      </p:pic>
      <p:pic>
        <p:nvPicPr>
          <p:cNvPr id="5" name="Picture 4">
            <a:extLst>
              <a:ext uri="{FF2B5EF4-FFF2-40B4-BE49-F238E27FC236}">
                <a16:creationId xmlns:a16="http://schemas.microsoft.com/office/drawing/2014/main" id="{7ABFC87A-CADC-404F-B465-4C49892038E1}"/>
              </a:ext>
            </a:extLst>
          </p:cNvPr>
          <p:cNvPicPr>
            <a:picLocks noChangeAspect="1"/>
          </p:cNvPicPr>
          <p:nvPr/>
        </p:nvPicPr>
        <p:blipFill>
          <a:blip r:embed="rId3"/>
          <a:stretch>
            <a:fillRect/>
          </a:stretch>
        </p:blipFill>
        <p:spPr>
          <a:xfrm>
            <a:off x="6050000" y="2100921"/>
            <a:ext cx="6124575" cy="3943350"/>
          </a:xfrm>
          <a:prstGeom prst="rect">
            <a:avLst/>
          </a:prstGeom>
        </p:spPr>
      </p:pic>
      <p:sp>
        <p:nvSpPr>
          <p:cNvPr id="6" name="TextBox 5">
            <a:extLst>
              <a:ext uri="{FF2B5EF4-FFF2-40B4-BE49-F238E27FC236}">
                <a16:creationId xmlns:a16="http://schemas.microsoft.com/office/drawing/2014/main" id="{9E9EFF8D-F015-41D5-ACE5-C45586D1C578}"/>
              </a:ext>
            </a:extLst>
          </p:cNvPr>
          <p:cNvSpPr txBox="1"/>
          <p:nvPr/>
        </p:nvSpPr>
        <p:spPr>
          <a:xfrm>
            <a:off x="661852" y="1811383"/>
            <a:ext cx="1463040" cy="369332"/>
          </a:xfrm>
          <a:prstGeom prst="rect">
            <a:avLst/>
          </a:prstGeom>
          <a:noFill/>
        </p:spPr>
        <p:txBody>
          <a:bodyPr wrap="square" rtlCol="0">
            <a:spAutoFit/>
          </a:bodyPr>
          <a:lstStyle/>
          <a:p>
            <a:r>
              <a:rPr lang="en-GB" dirty="0"/>
              <a:t>pO2</a:t>
            </a:r>
          </a:p>
        </p:txBody>
      </p:sp>
      <p:sp>
        <p:nvSpPr>
          <p:cNvPr id="7" name="TextBox 6">
            <a:extLst>
              <a:ext uri="{FF2B5EF4-FFF2-40B4-BE49-F238E27FC236}">
                <a16:creationId xmlns:a16="http://schemas.microsoft.com/office/drawing/2014/main" id="{2321DAA1-F48A-4776-BD1A-3D690DEE4F2F}"/>
              </a:ext>
            </a:extLst>
          </p:cNvPr>
          <p:cNvSpPr txBox="1"/>
          <p:nvPr/>
        </p:nvSpPr>
        <p:spPr>
          <a:xfrm>
            <a:off x="6700702" y="1810601"/>
            <a:ext cx="1463040" cy="369332"/>
          </a:xfrm>
          <a:prstGeom prst="rect">
            <a:avLst/>
          </a:prstGeom>
          <a:noFill/>
        </p:spPr>
        <p:txBody>
          <a:bodyPr wrap="square" rtlCol="0">
            <a:spAutoFit/>
          </a:bodyPr>
          <a:lstStyle/>
          <a:p>
            <a:r>
              <a:rPr lang="en-GB" dirty="0"/>
              <a:t>Glucose</a:t>
            </a:r>
          </a:p>
        </p:txBody>
      </p:sp>
      <p:sp>
        <p:nvSpPr>
          <p:cNvPr id="3" name="Rectangle 2">
            <a:extLst>
              <a:ext uri="{FF2B5EF4-FFF2-40B4-BE49-F238E27FC236}">
                <a16:creationId xmlns:a16="http://schemas.microsoft.com/office/drawing/2014/main" id="{2401A8FF-E10E-4325-A5B4-9023EEBA80D0}"/>
              </a:ext>
            </a:extLst>
          </p:cNvPr>
          <p:cNvSpPr/>
          <p:nvPr/>
        </p:nvSpPr>
        <p:spPr>
          <a:xfrm>
            <a:off x="269966" y="2100921"/>
            <a:ext cx="391886" cy="3542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0B2E23D-D9A6-4FD7-95C6-603EC26C8F2D}"/>
              </a:ext>
            </a:extLst>
          </p:cNvPr>
          <p:cNvSpPr/>
          <p:nvPr/>
        </p:nvSpPr>
        <p:spPr>
          <a:xfrm>
            <a:off x="6321879" y="2100921"/>
            <a:ext cx="391886" cy="3542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6DA4A25-F369-43D1-8C41-0035971D7BE8}"/>
              </a:ext>
            </a:extLst>
          </p:cNvPr>
          <p:cNvSpPr txBox="1"/>
          <p:nvPr/>
        </p:nvSpPr>
        <p:spPr>
          <a:xfrm>
            <a:off x="1541417" y="6044271"/>
            <a:ext cx="9213669" cy="646331"/>
          </a:xfrm>
          <a:prstGeom prst="rect">
            <a:avLst/>
          </a:prstGeom>
          <a:noFill/>
        </p:spPr>
        <p:txBody>
          <a:bodyPr wrap="square" rtlCol="0">
            <a:spAutoFit/>
          </a:bodyPr>
          <a:lstStyle/>
          <a:p>
            <a:r>
              <a:rPr lang="en-GB" dirty="0"/>
              <a:t>If you look at the scale on each chart: for pO2 the scale goes from +30 to -30</a:t>
            </a:r>
          </a:p>
          <a:p>
            <a:r>
              <a:rPr lang="en-GB" dirty="0"/>
              <a:t>for Glucose the scale goes from +8 to -8. </a:t>
            </a:r>
          </a:p>
        </p:txBody>
      </p:sp>
      <p:sp>
        <p:nvSpPr>
          <p:cNvPr id="10" name="Oval 9">
            <a:extLst>
              <a:ext uri="{FF2B5EF4-FFF2-40B4-BE49-F238E27FC236}">
                <a16:creationId xmlns:a16="http://schemas.microsoft.com/office/drawing/2014/main" id="{F6456361-538C-4310-B287-FD32B673BD94}"/>
              </a:ext>
            </a:extLst>
          </p:cNvPr>
          <p:cNvSpPr/>
          <p:nvPr/>
        </p:nvSpPr>
        <p:spPr>
          <a:xfrm>
            <a:off x="6557554" y="1810601"/>
            <a:ext cx="1254035" cy="3693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Content Placeholder 2"/>
          <p:cNvSpPr>
            <a:spLocks noGrp="1"/>
          </p:cNvSpPr>
          <p:nvPr>
            <p:ph idx="1"/>
          </p:nvPr>
        </p:nvSpPr>
        <p:spPr>
          <a:xfrm>
            <a:off x="857250" y="2130425"/>
            <a:ext cx="10515600" cy="3660775"/>
          </a:xfrm>
        </p:spPr>
        <p:txBody>
          <a:bodyPr>
            <a:normAutofit/>
          </a:bodyPr>
          <a:lstStyle/>
          <a:p>
            <a:r>
              <a:rPr lang="en-GB" b="1" dirty="0">
                <a:solidFill>
                  <a:srgbClr val="002A13"/>
                </a:solidFill>
                <a:ea typeface="ＭＳ Ｐゴシック" pitchFamily="34" charset="-128"/>
              </a:rPr>
              <a:t>Each EQA report should be evaluated and any poor performance investigated</a:t>
            </a:r>
            <a:r>
              <a:rPr lang="en-GB" sz="2400" b="1" dirty="0">
                <a:solidFill>
                  <a:srgbClr val="002A13"/>
                </a:solidFill>
                <a:ea typeface="ＭＳ Ｐゴシック" pitchFamily="34" charset="-128"/>
              </a:rPr>
              <a:t>. </a:t>
            </a:r>
          </a:p>
          <a:p>
            <a:pPr marL="0" indent="0">
              <a:buNone/>
            </a:pPr>
            <a:endParaRPr lang="en-GB" sz="2400" b="1" dirty="0">
              <a:solidFill>
                <a:srgbClr val="002A13"/>
              </a:solidFill>
              <a:ea typeface="ＭＳ Ｐゴシック" pitchFamily="34" charset="-128"/>
            </a:endParaRPr>
          </a:p>
          <a:p>
            <a:pPr lvl="1">
              <a:buFont typeface="Arial" pitchFamily="34" charset="0"/>
              <a:buChar char="•"/>
            </a:pPr>
            <a:r>
              <a:rPr lang="en-GB" b="1" dirty="0">
                <a:solidFill>
                  <a:schemeClr val="accent1">
                    <a:lumMod val="75000"/>
                  </a:schemeClr>
                </a:solidFill>
                <a:ea typeface="ＭＳ Ｐゴシック" pitchFamily="34" charset="-128"/>
              </a:rPr>
              <a:t>Investigate the source of the problem</a:t>
            </a:r>
          </a:p>
          <a:p>
            <a:pPr marL="457200" lvl="1" indent="0">
              <a:buNone/>
            </a:pPr>
            <a:endParaRPr lang="en-GB" b="1" dirty="0">
              <a:solidFill>
                <a:schemeClr val="accent1">
                  <a:lumMod val="75000"/>
                </a:schemeClr>
              </a:solidFill>
              <a:ea typeface="ＭＳ Ｐゴシック" pitchFamily="34" charset="-128"/>
            </a:endParaRPr>
          </a:p>
          <a:p>
            <a:pPr lvl="1">
              <a:buFont typeface="Arial" pitchFamily="34" charset="0"/>
              <a:buChar char="•"/>
            </a:pPr>
            <a:r>
              <a:rPr lang="en-GB" b="1" dirty="0">
                <a:solidFill>
                  <a:schemeClr val="accent1">
                    <a:lumMod val="75000"/>
                  </a:schemeClr>
                </a:solidFill>
                <a:ea typeface="ＭＳ Ｐゴシック" pitchFamily="34" charset="-128"/>
              </a:rPr>
              <a:t>Implement corrective actions</a:t>
            </a:r>
          </a:p>
          <a:p>
            <a:pPr lvl="1">
              <a:buFont typeface="Arial" pitchFamily="34" charset="0"/>
              <a:buChar char="•"/>
            </a:pPr>
            <a:endParaRPr lang="en-GB" b="1" dirty="0">
              <a:solidFill>
                <a:schemeClr val="accent1">
                  <a:lumMod val="75000"/>
                </a:schemeClr>
              </a:solidFill>
              <a:ea typeface="ＭＳ Ｐゴシック" pitchFamily="34" charset="-128"/>
            </a:endParaRPr>
          </a:p>
          <a:p>
            <a:pPr lvl="1">
              <a:buFont typeface="Arial" pitchFamily="34" charset="0"/>
              <a:buChar char="•"/>
            </a:pPr>
            <a:r>
              <a:rPr lang="en-GB" b="1" dirty="0">
                <a:solidFill>
                  <a:schemeClr val="accent1">
                    <a:lumMod val="75000"/>
                  </a:schemeClr>
                </a:solidFill>
                <a:ea typeface="ＭＳ Ｐゴシック" pitchFamily="34" charset="-128"/>
              </a:rPr>
              <a:t>Check the effectiveness of the corrective actions</a:t>
            </a:r>
          </a:p>
        </p:txBody>
      </p:sp>
      <p:sp>
        <p:nvSpPr>
          <p:cNvPr id="5" name="Rectangle 2">
            <a:extLst>
              <a:ext uri="{FF2B5EF4-FFF2-40B4-BE49-F238E27FC236}">
                <a16:creationId xmlns:a16="http://schemas.microsoft.com/office/drawing/2014/main" id="{B86B49CC-D339-420C-A159-9E2A630F8684}"/>
              </a:ext>
            </a:extLst>
          </p:cNvPr>
          <p:cNvSpPr txBox="1">
            <a:spLocks noChangeArrowheads="1"/>
          </p:cNvSpPr>
          <p:nvPr/>
        </p:nvSpPr>
        <p:spPr>
          <a:xfrm>
            <a:off x="1900238" y="1008063"/>
            <a:ext cx="8229600" cy="715962"/>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A13"/>
                </a:solidFill>
                <a:ea typeface="ＭＳ Ｐゴシック" pitchFamily="34" charset="-128"/>
              </a:rPr>
              <a:t>Report Interpretation</a:t>
            </a:r>
            <a:r>
              <a:rPr lang="en-GB" sz="2800" b="1" dirty="0">
                <a:solidFill>
                  <a:srgbClr val="002A13"/>
                </a:solidFill>
                <a:ea typeface="ＭＳ Ｐゴシック" pitchFamily="34" charset="-128"/>
              </a:rPr>
              <a:t> </a:t>
            </a:r>
            <a:endParaRPr lang="en-US" sz="2800" b="1" dirty="0">
              <a:solidFill>
                <a:srgbClr val="002A13"/>
              </a:solidFill>
              <a:ea typeface="ＭＳ Ｐゴシック" pitchFamily="34" charset="-128"/>
            </a:endParaRPr>
          </a:p>
        </p:txBody>
      </p:sp>
    </p:spTree>
    <p:extLst>
      <p:ext uri="{BB962C8B-B14F-4D97-AF65-F5344CB8AC3E}">
        <p14:creationId xmlns:p14="http://schemas.microsoft.com/office/powerpoint/2010/main" val="39388705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888269" y="917848"/>
            <a:ext cx="10371909" cy="961071"/>
          </a:xfrm>
        </p:spPr>
        <p:txBody>
          <a:bodyPr>
            <a:normAutofit/>
          </a:bodyPr>
          <a:lstStyle/>
          <a:p>
            <a:r>
              <a:rPr lang="en-US" b="1" dirty="0">
                <a:solidFill>
                  <a:srgbClr val="002A13"/>
                </a:solidFill>
                <a:ea typeface="ＭＳ Ｐゴシック" pitchFamily="34" charset="-128"/>
              </a:rPr>
              <a:t>Troubleshooting - Establishing a Root Cause</a:t>
            </a:r>
          </a:p>
        </p:txBody>
      </p:sp>
      <p:sp>
        <p:nvSpPr>
          <p:cNvPr id="3" name="Content Placeholder 2"/>
          <p:cNvSpPr>
            <a:spLocks noGrp="1"/>
          </p:cNvSpPr>
          <p:nvPr>
            <p:ph idx="1"/>
          </p:nvPr>
        </p:nvSpPr>
        <p:spPr>
          <a:xfrm>
            <a:off x="1156446" y="1878918"/>
            <a:ext cx="9103660" cy="4979081"/>
          </a:xfrm>
        </p:spPr>
        <p:txBody>
          <a:bodyPr>
            <a:normAutofit/>
          </a:bodyPr>
          <a:lstStyle/>
          <a:p>
            <a:pPr marL="36576" indent="0">
              <a:buNone/>
              <a:defRPr/>
            </a:pPr>
            <a:r>
              <a:rPr lang="en-US" sz="2400" b="1" dirty="0">
                <a:solidFill>
                  <a:srgbClr val="002A13"/>
                </a:solidFill>
              </a:rPr>
              <a:t>Root Cause Analysis is asking </a:t>
            </a:r>
            <a:r>
              <a:rPr lang="en-US" sz="2400" b="1" i="1" dirty="0">
                <a:solidFill>
                  <a:srgbClr val="002A13"/>
                </a:solidFill>
              </a:rPr>
              <a:t>why </a:t>
            </a:r>
            <a:r>
              <a:rPr lang="en-US" sz="2400" b="1" dirty="0">
                <a:solidFill>
                  <a:srgbClr val="002A13"/>
                </a:solidFill>
              </a:rPr>
              <a:t>the problem occurred, and then continuing to ask why </a:t>
            </a:r>
            <a:r>
              <a:rPr lang="en-US" sz="2400" b="1" i="1" dirty="0">
                <a:solidFill>
                  <a:srgbClr val="002A13"/>
                </a:solidFill>
              </a:rPr>
              <a:t>that </a:t>
            </a:r>
            <a:r>
              <a:rPr lang="en-US" sz="2400" b="1" dirty="0">
                <a:solidFill>
                  <a:srgbClr val="002A13"/>
                </a:solidFill>
              </a:rPr>
              <a:t>happened until we reach an answer </a:t>
            </a:r>
          </a:p>
          <a:p>
            <a:pPr marL="36576" indent="0" algn="ctr">
              <a:buNone/>
              <a:defRPr/>
            </a:pPr>
            <a:r>
              <a:rPr lang="en-US" sz="2400" b="1" dirty="0">
                <a:solidFill>
                  <a:schemeClr val="accent1">
                    <a:lumMod val="75000"/>
                  </a:schemeClr>
                </a:solidFill>
              </a:rPr>
              <a:t>~ 5 Whys ~</a:t>
            </a:r>
          </a:p>
          <a:p>
            <a:pPr marL="36576" indent="0">
              <a:buNone/>
              <a:defRPr/>
            </a:pPr>
            <a:endParaRPr lang="en-US" sz="1600" b="1" dirty="0">
              <a:solidFill>
                <a:srgbClr val="002A13"/>
              </a:solidFill>
            </a:endParaRPr>
          </a:p>
          <a:p>
            <a:pPr marL="493776" indent="-457200">
              <a:defRPr/>
            </a:pPr>
            <a:r>
              <a:rPr lang="en-US" sz="2400" b="1" dirty="0">
                <a:solidFill>
                  <a:srgbClr val="002A13"/>
                </a:solidFill>
              </a:rPr>
              <a:t>The goal of root cause analysis is to find out:</a:t>
            </a:r>
          </a:p>
          <a:p>
            <a:pPr marL="893826" lvl="1" indent="-457200">
              <a:defRPr/>
            </a:pPr>
            <a:r>
              <a:rPr lang="en-US" altLang="ja-JP" sz="2000" b="1" dirty="0">
                <a:solidFill>
                  <a:schemeClr val="accent1">
                    <a:lumMod val="75000"/>
                  </a:schemeClr>
                </a:solidFill>
                <a:ea typeface="ＭＳ Ｐゴシック" charset="-128"/>
              </a:rPr>
              <a:t>What happened?</a:t>
            </a:r>
          </a:p>
          <a:p>
            <a:pPr marL="893826" lvl="1" indent="-457200">
              <a:defRPr/>
            </a:pPr>
            <a:r>
              <a:rPr lang="en-US" altLang="ja-JP" sz="2000" b="1" dirty="0">
                <a:solidFill>
                  <a:schemeClr val="accent1">
                    <a:lumMod val="75000"/>
                  </a:schemeClr>
                </a:solidFill>
                <a:ea typeface="ＭＳ Ｐゴシック" charset="-128"/>
              </a:rPr>
              <a:t>Why did it happen?</a:t>
            </a:r>
          </a:p>
          <a:p>
            <a:pPr marL="893826" lvl="1" indent="-457200">
              <a:defRPr/>
            </a:pPr>
            <a:r>
              <a:rPr lang="en-US" altLang="ja-JP" sz="2000" b="1" dirty="0">
                <a:solidFill>
                  <a:schemeClr val="accent1">
                    <a:lumMod val="75000"/>
                  </a:schemeClr>
                </a:solidFill>
                <a:ea typeface="ＭＳ Ｐゴシック" charset="-128"/>
              </a:rPr>
              <a:t>How can it be prevented from happening again?</a:t>
            </a:r>
          </a:p>
          <a:p>
            <a:pPr marL="893826" lvl="1" indent="-457200">
              <a:defRPr/>
            </a:pPr>
            <a:r>
              <a:rPr lang="en-US" altLang="ja-JP" sz="2000" b="1" dirty="0">
                <a:solidFill>
                  <a:schemeClr val="accent1">
                    <a:lumMod val="75000"/>
                  </a:schemeClr>
                </a:solidFill>
                <a:ea typeface="ＭＳ Ｐゴシック" charset="-128"/>
              </a:rPr>
              <a:t>How do we know we made a difference?</a:t>
            </a:r>
          </a:p>
          <a:p>
            <a:pPr marL="436626" lvl="1" indent="0">
              <a:buNone/>
              <a:defRPr/>
            </a:pPr>
            <a:endParaRPr lang="en-US" altLang="ja-JP" b="1" dirty="0">
              <a:solidFill>
                <a:srgbClr val="002A13"/>
              </a:solidFill>
              <a:ea typeface="ＭＳ Ｐゴシック" charset="-128"/>
            </a:endParaRPr>
          </a:p>
          <a:p>
            <a:pPr marL="493776" indent="-457200">
              <a:defRPr/>
            </a:pPr>
            <a:r>
              <a:rPr lang="en-US" sz="2400" b="1" dirty="0">
                <a:solidFill>
                  <a:srgbClr val="002A13"/>
                </a:solidFill>
              </a:rPr>
              <a:t>Team Approach involving technicians, Quality Manager, Laboratory Director</a:t>
            </a:r>
          </a:p>
          <a:p>
            <a:pPr marL="420624" indent="-384048">
              <a:buFont typeface="Wingdings 2"/>
              <a:buChar char=""/>
              <a:defRPr/>
            </a:pPr>
            <a:endParaRPr lang="en-US" dirty="0"/>
          </a:p>
        </p:txBody>
      </p:sp>
      <p:sp>
        <p:nvSpPr>
          <p:cNvPr id="2" name="TextBox 1"/>
          <p:cNvSpPr txBox="1"/>
          <p:nvPr/>
        </p:nvSpPr>
        <p:spPr>
          <a:xfrm>
            <a:off x="3282463" y="2236763"/>
            <a:ext cx="1714203" cy="215444"/>
          </a:xfrm>
          <a:prstGeom prst="rect">
            <a:avLst/>
          </a:prstGeom>
          <a:noFill/>
        </p:spPr>
        <p:txBody>
          <a:bodyPr wrap="square" rtlCol="0">
            <a:spAutoFit/>
          </a:bodyPr>
          <a:lstStyle/>
          <a:p>
            <a:endParaRPr lang="en-GB" sz="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574" y="3041152"/>
            <a:ext cx="1704657" cy="2321959"/>
          </a:xfrm>
          <a:prstGeom prst="rect">
            <a:avLst/>
          </a:prstGeom>
        </p:spPr>
      </p:pic>
    </p:spTree>
    <p:extLst>
      <p:ext uri="{BB962C8B-B14F-4D97-AF65-F5344CB8AC3E}">
        <p14:creationId xmlns:p14="http://schemas.microsoft.com/office/powerpoint/2010/main" val="2701004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19536" y="845840"/>
            <a:ext cx="8153400" cy="1143000"/>
          </a:xfrm>
        </p:spPr>
        <p:txBody>
          <a:bodyPr/>
          <a:lstStyle/>
          <a:p>
            <a:r>
              <a:rPr lang="en-US" b="1" dirty="0">
                <a:solidFill>
                  <a:srgbClr val="002A13"/>
                </a:solidFill>
                <a:ea typeface="ＭＳ Ｐゴシック" pitchFamily="34" charset="-128"/>
              </a:rPr>
              <a:t>Reasons for Failures</a:t>
            </a:r>
            <a:endParaRPr lang="en-US" dirty="0">
              <a:solidFill>
                <a:srgbClr val="002A13"/>
              </a:solidFill>
              <a:ea typeface="ＭＳ Ｐゴシック" pitchFamily="34" charset="-128"/>
            </a:endParaRPr>
          </a:p>
        </p:txBody>
      </p:sp>
      <p:sp>
        <p:nvSpPr>
          <p:cNvPr id="141315" name="Content Placeholder 5"/>
          <p:cNvSpPr>
            <a:spLocks noGrp="1"/>
          </p:cNvSpPr>
          <p:nvPr>
            <p:ph idx="1"/>
          </p:nvPr>
        </p:nvSpPr>
        <p:spPr>
          <a:xfrm>
            <a:off x="1752600" y="1600200"/>
            <a:ext cx="8686800" cy="3276600"/>
          </a:xfrm>
        </p:spPr>
        <p:txBody>
          <a:bodyPr/>
          <a:lstStyle/>
          <a:p>
            <a:endParaRPr lang="en-US">
              <a:ea typeface="ＭＳ Ｐゴシック" pitchFamily="34" charset="-128"/>
            </a:endParaRPr>
          </a:p>
        </p:txBody>
      </p:sp>
      <p:sp>
        <p:nvSpPr>
          <p:cNvPr id="30723" name="Rectangle 4"/>
          <p:cNvSpPr>
            <a:spLocks noChangeArrowheads="1"/>
          </p:cNvSpPr>
          <p:nvPr/>
        </p:nvSpPr>
        <p:spPr bwMode="auto">
          <a:xfrm>
            <a:off x="1524000" y="5657851"/>
            <a:ext cx="9144000" cy="1015663"/>
          </a:xfrm>
          <a:prstGeom prst="rect">
            <a:avLst/>
          </a:prstGeom>
          <a:noFill/>
          <a:ln w="9525">
            <a:noFill/>
            <a:miter lim="800000"/>
            <a:headEnd/>
            <a:tailEnd/>
          </a:ln>
        </p:spPr>
        <p:txBody>
          <a:bodyPr>
            <a:spAutoFit/>
          </a:bodyPr>
          <a:lstStyle/>
          <a:p>
            <a:pPr>
              <a:defRPr/>
            </a:pPr>
            <a:r>
              <a:rPr lang="en-US" sz="1200" i="1" dirty="0">
                <a:solidFill>
                  <a:srgbClr val="000000"/>
                </a:solidFill>
              </a:rPr>
              <a:t>2.Steindel SJ, </a:t>
            </a:r>
            <a:r>
              <a:rPr lang="en-US" sz="1200" i="1" dirty="0" err="1">
                <a:solidFill>
                  <a:srgbClr val="000000"/>
                </a:solidFill>
              </a:rPr>
              <a:t>Howanitz</a:t>
            </a:r>
            <a:r>
              <a:rPr lang="en-US" sz="1200" i="1" dirty="0">
                <a:solidFill>
                  <a:srgbClr val="000000"/>
                </a:solidFill>
              </a:rPr>
              <a:t> PJ, Renner SW. Reasons for proficiency testing failures in clinical chemistry and blood gas analysis. Arch </a:t>
            </a:r>
            <a:r>
              <a:rPr lang="en-US" sz="1200" i="1" dirty="0" err="1">
                <a:solidFill>
                  <a:srgbClr val="000000"/>
                </a:solidFill>
              </a:rPr>
              <a:t>Pathol</a:t>
            </a:r>
            <a:r>
              <a:rPr lang="en-US" sz="1200" i="1" dirty="0">
                <a:solidFill>
                  <a:srgbClr val="000000"/>
                </a:solidFill>
              </a:rPr>
              <a:t> Lab Med 1996;120:1094–101.</a:t>
            </a:r>
          </a:p>
          <a:p>
            <a:pPr>
              <a:defRPr/>
            </a:pPr>
            <a:r>
              <a:rPr lang="en-US" sz="1200" i="1" dirty="0">
                <a:solidFill>
                  <a:srgbClr val="000000"/>
                </a:solidFill>
              </a:rPr>
              <a:t>3. </a:t>
            </a:r>
            <a:r>
              <a:rPr lang="en-US" sz="1200" i="1" dirty="0" err="1">
                <a:solidFill>
                  <a:srgbClr val="000000"/>
                </a:solidFill>
              </a:rPr>
              <a:t>Hoeltge</a:t>
            </a:r>
            <a:r>
              <a:rPr lang="en-US" sz="1200" i="1" dirty="0">
                <a:solidFill>
                  <a:srgbClr val="000000"/>
                </a:solidFill>
              </a:rPr>
              <a:t> GA, Duckworth JK. Review of proficiency testing performance of laboratories accredited by the College of American Pathologists. Arch </a:t>
            </a:r>
            <a:r>
              <a:rPr lang="en-US" sz="1200" i="1" dirty="0" err="1">
                <a:solidFill>
                  <a:srgbClr val="000000"/>
                </a:solidFill>
              </a:rPr>
              <a:t>Pathol</a:t>
            </a:r>
            <a:r>
              <a:rPr lang="en-US" sz="1200" i="1" dirty="0">
                <a:solidFill>
                  <a:srgbClr val="000000"/>
                </a:solidFill>
              </a:rPr>
              <a:t> Lab Med 1987;111:1011–4.</a:t>
            </a:r>
          </a:p>
          <a:p>
            <a:pPr>
              <a:defRPr/>
            </a:pPr>
            <a:r>
              <a:rPr lang="en-US" sz="1200" i="1" dirty="0">
                <a:solidFill>
                  <a:srgbClr val="000000"/>
                </a:solidFill>
              </a:rPr>
              <a:t>4. Klee GG, </a:t>
            </a:r>
            <a:r>
              <a:rPr lang="en-US" sz="1200" i="1" dirty="0" err="1">
                <a:solidFill>
                  <a:srgbClr val="000000"/>
                </a:solidFill>
              </a:rPr>
              <a:t>Forsman</a:t>
            </a:r>
            <a:r>
              <a:rPr lang="en-US" sz="1200" i="1" dirty="0">
                <a:solidFill>
                  <a:srgbClr val="000000"/>
                </a:solidFill>
              </a:rPr>
              <a:t> RW. A user’s classification of problems identified by proficiency testing surveys. Arch </a:t>
            </a:r>
            <a:r>
              <a:rPr lang="en-US" sz="1200" i="1" dirty="0" err="1">
                <a:solidFill>
                  <a:srgbClr val="000000"/>
                </a:solidFill>
              </a:rPr>
              <a:t>Pathol</a:t>
            </a:r>
            <a:r>
              <a:rPr lang="en-US" sz="1200" i="1" dirty="0">
                <a:solidFill>
                  <a:srgbClr val="000000"/>
                </a:solidFill>
              </a:rPr>
              <a:t> Lab Med 1988; 112:371–3.</a:t>
            </a:r>
          </a:p>
        </p:txBody>
      </p:sp>
      <p:pic>
        <p:nvPicPr>
          <p:cNvPr id="1413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19250"/>
            <a:ext cx="8763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5789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0526" y="1051112"/>
            <a:ext cx="3790950" cy="5562600"/>
          </a:xfrm>
          <a:prstGeom prst="rect">
            <a:avLst/>
          </a:prstGeom>
        </p:spPr>
      </p:pic>
    </p:spTree>
    <p:extLst>
      <p:ext uri="{BB962C8B-B14F-4D97-AF65-F5344CB8AC3E}">
        <p14:creationId xmlns:p14="http://schemas.microsoft.com/office/powerpoint/2010/main" val="13912548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7363" y="1021977"/>
            <a:ext cx="4456026" cy="5836024"/>
          </a:xfrm>
          <a:prstGeom prst="rect">
            <a:avLst/>
          </a:prstGeom>
        </p:spPr>
      </p:pic>
    </p:spTree>
    <p:extLst>
      <p:ext uri="{BB962C8B-B14F-4D97-AF65-F5344CB8AC3E}">
        <p14:creationId xmlns:p14="http://schemas.microsoft.com/office/powerpoint/2010/main" val="28994080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2D9929-399E-4937-8D46-DDCD3E9EBD26}"/>
              </a:ext>
            </a:extLst>
          </p:cNvPr>
          <p:cNvSpPr>
            <a:spLocks noGrp="1"/>
          </p:cNvSpPr>
          <p:nvPr>
            <p:ph type="body" idx="1"/>
          </p:nvPr>
        </p:nvSpPr>
        <p:spPr>
          <a:xfrm>
            <a:off x="838200" y="1253331"/>
            <a:ext cx="10515600" cy="4351338"/>
          </a:xfrm>
        </p:spPr>
        <p:txBody>
          <a:bodyPr/>
          <a:lstStyle/>
          <a:p>
            <a:pPr marL="0" indent="0">
              <a:buNone/>
            </a:pPr>
            <a:r>
              <a:rPr lang="en-GB" dirty="0"/>
              <a:t>When troubleshooting we want to establish the following:</a:t>
            </a:r>
          </a:p>
          <a:p>
            <a:pPr lvl="1"/>
            <a:endParaRPr lang="en-GB" dirty="0"/>
          </a:p>
          <a:p>
            <a:pPr lvl="1"/>
            <a:r>
              <a:rPr lang="en-GB" dirty="0"/>
              <a:t>Is the issue just me?</a:t>
            </a:r>
          </a:p>
          <a:p>
            <a:pPr lvl="1"/>
            <a:r>
              <a:rPr lang="en-GB" dirty="0"/>
              <a:t>Is the issue just for this sample?</a:t>
            </a:r>
          </a:p>
          <a:p>
            <a:pPr lvl="1"/>
            <a:r>
              <a:rPr lang="en-GB" dirty="0"/>
              <a:t>Is the issue the same for others using my instrument/reagent? </a:t>
            </a:r>
          </a:p>
          <a:p>
            <a:pPr lvl="1"/>
            <a:endParaRPr lang="en-GB" dirty="0"/>
          </a:p>
          <a:p>
            <a:pPr lvl="1"/>
            <a:r>
              <a:rPr lang="en-GB" dirty="0"/>
              <a:t>If it is just me:</a:t>
            </a:r>
          </a:p>
          <a:p>
            <a:pPr lvl="2"/>
            <a:r>
              <a:rPr lang="en-GB" dirty="0"/>
              <a:t>Do I see the same issue with my IQC?</a:t>
            </a:r>
          </a:p>
          <a:p>
            <a:pPr lvl="2"/>
            <a:r>
              <a:rPr lang="en-GB" dirty="0"/>
              <a:t>When was the test last calibrated? </a:t>
            </a:r>
          </a:p>
          <a:p>
            <a:pPr lvl="2"/>
            <a:r>
              <a:rPr lang="en-GB" dirty="0"/>
              <a:t>Have any changes been made to the instrument/reagents?</a:t>
            </a:r>
          </a:p>
          <a:p>
            <a:pPr lvl="2"/>
            <a:r>
              <a:rPr lang="en-GB" dirty="0"/>
              <a:t>Is any maintenance due/overdue? </a:t>
            </a:r>
          </a:p>
        </p:txBody>
      </p:sp>
    </p:spTree>
    <p:extLst>
      <p:ext uri="{BB962C8B-B14F-4D97-AF65-F5344CB8AC3E}">
        <p14:creationId xmlns:p14="http://schemas.microsoft.com/office/powerpoint/2010/main" val="32636283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47529" y="2037236"/>
            <a:ext cx="8709025" cy="769441"/>
          </a:xfrm>
          <a:prstGeom prst="rect">
            <a:avLst/>
          </a:prstGeom>
          <a:noFill/>
          <a:ln>
            <a:noFill/>
          </a:ln>
          <a:effectLst/>
        </p:spPr>
        <p:txBody>
          <a:bodyPr>
            <a:spAutoFit/>
          </a:bodyPr>
          <a:lstStyle/>
          <a:p>
            <a:pPr eaLnBrk="0" hangingPunct="0">
              <a:lnSpc>
                <a:spcPct val="110000"/>
              </a:lnSpc>
              <a:spcBef>
                <a:spcPct val="50000"/>
              </a:spcBef>
            </a:pPr>
            <a:r>
              <a:rPr lang="en-GB" sz="2000" b="1" dirty="0">
                <a:solidFill>
                  <a:srgbClr val="002A13"/>
                </a:solidFill>
                <a:latin typeface="Arial" charset="0"/>
              </a:rPr>
              <a:t>When analysing IQC data, it is important to gather the correct information</a:t>
            </a:r>
          </a:p>
        </p:txBody>
      </p:sp>
      <p:sp>
        <p:nvSpPr>
          <p:cNvPr id="3" name="Text Box 3"/>
          <p:cNvSpPr txBox="1">
            <a:spLocks noChangeArrowheads="1"/>
          </p:cNvSpPr>
          <p:nvPr/>
        </p:nvSpPr>
        <p:spPr bwMode="auto">
          <a:xfrm>
            <a:off x="2041402" y="3207362"/>
            <a:ext cx="8447087" cy="2351413"/>
          </a:xfrm>
          <a:prstGeom prst="rect">
            <a:avLst/>
          </a:prstGeom>
          <a:noFill/>
          <a:ln>
            <a:noFill/>
          </a:ln>
          <a:effectLst/>
        </p:spPr>
        <p:txBody>
          <a:bodyPr>
            <a:spAutoFit/>
          </a:bodyPr>
          <a:lstStyle/>
          <a:p>
            <a:pPr marL="342900" indent="-342900" eaLnBrk="0" hangingPunct="0">
              <a:lnSpc>
                <a:spcPct val="110000"/>
              </a:lnSpc>
              <a:spcBef>
                <a:spcPct val="50000"/>
              </a:spcBef>
              <a:buFont typeface="Arial" pitchFamily="34" charset="0"/>
              <a:buChar char="•"/>
            </a:pPr>
            <a:r>
              <a:rPr lang="en-GB" sz="2000" b="1" dirty="0">
                <a:solidFill>
                  <a:schemeClr val="accent1">
                    <a:lumMod val="75000"/>
                  </a:schemeClr>
                </a:solidFill>
                <a:latin typeface="Arial" charset="0"/>
              </a:rPr>
              <a:t>How often are IQC run and at what concentrations</a:t>
            </a:r>
            <a:endParaRPr lang="en-GB" sz="1600" b="1" dirty="0">
              <a:solidFill>
                <a:schemeClr val="accent1">
                  <a:lumMod val="75000"/>
                </a:schemeClr>
              </a:solidFill>
              <a:latin typeface="Arial" charset="0"/>
            </a:endParaRPr>
          </a:p>
          <a:p>
            <a:pPr marL="342900" indent="-342900" eaLnBrk="0" hangingPunct="0">
              <a:lnSpc>
                <a:spcPct val="110000"/>
              </a:lnSpc>
              <a:spcBef>
                <a:spcPct val="50000"/>
              </a:spcBef>
              <a:buFont typeface="Arial" pitchFamily="34" charset="0"/>
              <a:buChar char="•"/>
            </a:pPr>
            <a:r>
              <a:rPr lang="en-GB" sz="2000" b="1" dirty="0">
                <a:solidFill>
                  <a:schemeClr val="accent1">
                    <a:lumMod val="75000"/>
                  </a:schemeClr>
                </a:solidFill>
                <a:latin typeface="Arial" charset="0"/>
              </a:rPr>
              <a:t>Who is the supplier of the IQC?</a:t>
            </a:r>
          </a:p>
          <a:p>
            <a:pPr marL="342900" indent="-342900" eaLnBrk="0" hangingPunct="0">
              <a:lnSpc>
                <a:spcPct val="110000"/>
              </a:lnSpc>
              <a:spcBef>
                <a:spcPct val="50000"/>
              </a:spcBef>
              <a:buFont typeface="Arial" pitchFamily="34" charset="0"/>
              <a:buChar char="•"/>
            </a:pPr>
            <a:r>
              <a:rPr lang="en-GB" sz="2000" b="1" dirty="0">
                <a:solidFill>
                  <a:schemeClr val="accent1">
                    <a:lumMod val="75000"/>
                  </a:schemeClr>
                </a:solidFill>
                <a:latin typeface="Arial" charset="0"/>
              </a:rPr>
              <a:t>How are the targets set</a:t>
            </a:r>
          </a:p>
          <a:p>
            <a:pPr marL="800100" lvl="1" indent="-342900" eaLnBrk="0" hangingPunct="0">
              <a:lnSpc>
                <a:spcPct val="110000"/>
              </a:lnSpc>
              <a:spcBef>
                <a:spcPct val="50000"/>
              </a:spcBef>
              <a:buFont typeface="Arial" pitchFamily="34" charset="0"/>
              <a:buChar char="•"/>
            </a:pPr>
            <a:r>
              <a:rPr lang="en-GB" b="1" dirty="0">
                <a:solidFill>
                  <a:srgbClr val="002A13"/>
                </a:solidFill>
                <a:latin typeface="Arial" charset="0"/>
              </a:rPr>
              <a:t>Running or Fixed?</a:t>
            </a:r>
          </a:p>
          <a:p>
            <a:pPr marL="342900" indent="-342900" eaLnBrk="0" hangingPunct="0">
              <a:lnSpc>
                <a:spcPct val="110000"/>
              </a:lnSpc>
              <a:spcBef>
                <a:spcPct val="50000"/>
              </a:spcBef>
              <a:buFont typeface="Arial" pitchFamily="34" charset="0"/>
              <a:buChar char="•"/>
            </a:pPr>
            <a:r>
              <a:rPr lang="en-GB" sz="2000" b="1" dirty="0">
                <a:solidFill>
                  <a:schemeClr val="accent1">
                    <a:lumMod val="75000"/>
                  </a:schemeClr>
                </a:solidFill>
                <a:latin typeface="Arial" charset="0"/>
              </a:rPr>
              <a:t>How wide are the IQC ranges compared to EQA?</a:t>
            </a:r>
          </a:p>
        </p:txBody>
      </p:sp>
      <p:sp>
        <p:nvSpPr>
          <p:cNvPr id="4" name="Rectangle 2"/>
          <p:cNvSpPr>
            <a:spLocks noGrp="1" noChangeArrowheads="1"/>
          </p:cNvSpPr>
          <p:nvPr>
            <p:ph type="title"/>
          </p:nvPr>
        </p:nvSpPr>
        <p:spPr>
          <a:xfrm>
            <a:off x="1978886" y="1074894"/>
            <a:ext cx="7772400" cy="762000"/>
          </a:xfrm>
        </p:spPr>
        <p:txBody>
          <a:bodyPr>
            <a:normAutofit/>
          </a:bodyPr>
          <a:lstStyle/>
          <a:p>
            <a:r>
              <a:rPr lang="en-GB" sz="4000" b="1" dirty="0">
                <a:solidFill>
                  <a:srgbClr val="002A13"/>
                </a:solidFill>
              </a:rPr>
              <a:t>Analysis of IQC data:</a:t>
            </a:r>
            <a:endParaRPr lang="en-US" sz="4000" b="1" dirty="0">
              <a:solidFill>
                <a:srgbClr val="002A13"/>
              </a:solidFill>
            </a:endParaRPr>
          </a:p>
        </p:txBody>
      </p:sp>
    </p:spTree>
    <p:extLst>
      <p:ext uri="{BB962C8B-B14F-4D97-AF65-F5344CB8AC3E}">
        <p14:creationId xmlns:p14="http://schemas.microsoft.com/office/powerpoint/2010/main" val="20890643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0882" name="Rectangle 2"/>
          <p:cNvSpPr>
            <a:spLocks noChangeArrowheads="1"/>
          </p:cNvSpPr>
          <p:nvPr/>
        </p:nvSpPr>
        <p:spPr bwMode="auto">
          <a:xfrm>
            <a:off x="1970089" y="2005013"/>
            <a:ext cx="6726237" cy="498598"/>
          </a:xfrm>
          <a:prstGeom prst="rect">
            <a:avLst/>
          </a:prstGeom>
          <a:noFill/>
          <a:ln>
            <a:noFill/>
          </a:ln>
          <a:effectLst/>
        </p:spPr>
        <p:txBody>
          <a:bodyPr>
            <a:spAutoFit/>
          </a:bodyPr>
          <a:lstStyle/>
          <a:p>
            <a:pPr eaLnBrk="0" hangingPunct="0">
              <a:lnSpc>
                <a:spcPct val="110000"/>
              </a:lnSpc>
              <a:spcBef>
                <a:spcPct val="20000"/>
              </a:spcBef>
            </a:pPr>
            <a:r>
              <a:rPr lang="en-GB" sz="2400" b="1" dirty="0">
                <a:solidFill>
                  <a:srgbClr val="002A13"/>
                </a:solidFill>
                <a:latin typeface="Arial" charset="0"/>
              </a:rPr>
              <a:t>How do I use the IQC data?</a:t>
            </a:r>
            <a:endParaRPr lang="en-GB" sz="2400" b="1" dirty="0">
              <a:solidFill>
                <a:srgbClr val="002A13"/>
              </a:solidFill>
              <a:latin typeface="Arial" charset="0"/>
              <a:cs typeface="Times New Roman" pitchFamily="18" charset="0"/>
            </a:endParaRPr>
          </a:p>
        </p:txBody>
      </p:sp>
      <p:sp>
        <p:nvSpPr>
          <p:cNvPr id="6" name="Text Box 3"/>
          <p:cNvSpPr txBox="1">
            <a:spLocks noChangeArrowheads="1"/>
          </p:cNvSpPr>
          <p:nvPr/>
        </p:nvSpPr>
        <p:spPr bwMode="auto">
          <a:xfrm>
            <a:off x="1970089" y="2939201"/>
            <a:ext cx="7898866" cy="1581972"/>
          </a:xfrm>
          <a:prstGeom prst="rect">
            <a:avLst/>
          </a:prstGeom>
          <a:noFill/>
          <a:ln>
            <a:noFill/>
          </a:ln>
          <a:effectLst/>
        </p:spPr>
        <p:txBody>
          <a:bodyPr wrap="square">
            <a:spAutoFit/>
          </a:bodyPr>
          <a:lstStyle/>
          <a:p>
            <a:pPr marL="342900" indent="-342900" eaLnBrk="0" hangingPunct="0">
              <a:lnSpc>
                <a:spcPct val="110000"/>
              </a:lnSpc>
              <a:spcBef>
                <a:spcPct val="50000"/>
              </a:spcBef>
              <a:buFont typeface="Arial" pitchFamily="34" charset="0"/>
              <a:buChar char="•"/>
            </a:pPr>
            <a:r>
              <a:rPr lang="en-GB" sz="2400" b="1" dirty="0">
                <a:solidFill>
                  <a:srgbClr val="002A13"/>
                </a:solidFill>
                <a:latin typeface="Arial" charset="0"/>
              </a:rPr>
              <a:t>Always compare “like for like”</a:t>
            </a:r>
            <a:r>
              <a:rPr lang="en-GB" sz="2400" b="1" i="1" dirty="0">
                <a:solidFill>
                  <a:srgbClr val="002A13"/>
                </a:solidFill>
                <a:latin typeface="Arial" charset="0"/>
              </a:rPr>
              <a:t>. </a:t>
            </a:r>
          </a:p>
          <a:p>
            <a:pPr marL="342900" indent="-342900" eaLnBrk="0" hangingPunct="0">
              <a:lnSpc>
                <a:spcPct val="110000"/>
              </a:lnSpc>
              <a:spcBef>
                <a:spcPct val="50000"/>
              </a:spcBef>
            </a:pPr>
            <a:r>
              <a:rPr lang="en-GB" sz="2400" i="1" dirty="0">
                <a:solidFill>
                  <a:srgbClr val="002060"/>
                </a:solidFill>
                <a:latin typeface="Arial" charset="0"/>
              </a:rPr>
              <a:t>	</a:t>
            </a:r>
            <a:r>
              <a:rPr lang="en-GB" sz="2000" b="1" dirty="0">
                <a:solidFill>
                  <a:schemeClr val="accent1">
                    <a:lumMod val="75000"/>
                  </a:schemeClr>
                </a:solidFill>
                <a:latin typeface="Arial" charset="0"/>
              </a:rPr>
              <a:t>The easiest way to do this is to convert all the IQC </a:t>
            </a:r>
          </a:p>
          <a:p>
            <a:pPr marL="342900" indent="-342900" eaLnBrk="0" hangingPunct="0">
              <a:lnSpc>
                <a:spcPct val="110000"/>
              </a:lnSpc>
              <a:spcBef>
                <a:spcPct val="50000"/>
              </a:spcBef>
            </a:pPr>
            <a:r>
              <a:rPr lang="en-GB" sz="2000" b="1" dirty="0">
                <a:solidFill>
                  <a:schemeClr val="accent1">
                    <a:lumMod val="75000"/>
                  </a:schemeClr>
                </a:solidFill>
                <a:latin typeface="Arial" charset="0"/>
              </a:rPr>
              <a:t>	data to a % for comparison purposes.</a:t>
            </a:r>
          </a:p>
        </p:txBody>
      </p:sp>
      <p:sp>
        <p:nvSpPr>
          <p:cNvPr id="10" name="Rectangle 2">
            <a:extLst>
              <a:ext uri="{FF2B5EF4-FFF2-40B4-BE49-F238E27FC236}">
                <a16:creationId xmlns:a16="http://schemas.microsoft.com/office/drawing/2014/main" id="{419C0612-28E4-416F-ADCA-708A67732BFE}"/>
              </a:ext>
            </a:extLst>
          </p:cNvPr>
          <p:cNvSpPr>
            <a:spLocks noGrp="1" noChangeArrowheads="1"/>
          </p:cNvSpPr>
          <p:nvPr>
            <p:ph type="title"/>
          </p:nvPr>
        </p:nvSpPr>
        <p:spPr>
          <a:xfrm>
            <a:off x="1978886" y="1074894"/>
            <a:ext cx="7772400" cy="762000"/>
          </a:xfrm>
        </p:spPr>
        <p:txBody>
          <a:bodyPr>
            <a:normAutofit/>
          </a:bodyPr>
          <a:lstStyle/>
          <a:p>
            <a:r>
              <a:rPr lang="en-GB" sz="4000" b="1" dirty="0">
                <a:solidFill>
                  <a:srgbClr val="002A13"/>
                </a:solidFill>
              </a:rPr>
              <a:t>Analysis of IQC data:</a:t>
            </a:r>
            <a:endParaRPr lang="en-US" sz="4000" b="1" dirty="0">
              <a:solidFill>
                <a:srgbClr val="002A13"/>
              </a:solidFill>
            </a:endParaRPr>
          </a:p>
        </p:txBody>
      </p:sp>
    </p:spTree>
    <p:extLst>
      <p:ext uri="{BB962C8B-B14F-4D97-AF65-F5344CB8AC3E}">
        <p14:creationId xmlns:p14="http://schemas.microsoft.com/office/powerpoint/2010/main" val="12446807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ubtitle 2"/>
          <p:cNvSpPr>
            <a:spLocks noGrp="1"/>
          </p:cNvSpPr>
          <p:nvPr>
            <p:ph idx="1"/>
          </p:nvPr>
        </p:nvSpPr>
        <p:spPr>
          <a:xfrm>
            <a:off x="2152650" y="3429000"/>
            <a:ext cx="7886700" cy="2747963"/>
          </a:xfrm>
          <a:prstGeom prst="rect">
            <a:avLst/>
          </a:prstGeom>
        </p:spPr>
        <p:txBody>
          <a:bodyPr/>
          <a:lstStyle/>
          <a:p>
            <a:pPr marL="0" indent="0" algn="ctr">
              <a:buNone/>
            </a:pPr>
            <a:r>
              <a:rPr lang="en-GB" sz="4000" dirty="0"/>
              <a:t>Understanding Quantitative Reports</a:t>
            </a:r>
            <a:endParaRPr lang="en-US" sz="4000" dirty="0"/>
          </a:p>
        </p:txBody>
      </p:sp>
      <p:sp>
        <p:nvSpPr>
          <p:cNvPr id="70661" name="Subtitle 2"/>
          <p:cNvSpPr txBox="1">
            <a:spLocks/>
          </p:cNvSpPr>
          <p:nvPr/>
        </p:nvSpPr>
        <p:spPr bwMode="auto">
          <a:xfrm>
            <a:off x="3098800" y="3284984"/>
            <a:ext cx="64008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spcBef>
                <a:spcPct val="20000"/>
              </a:spcBef>
            </a:pPr>
            <a:endParaRPr lang="en-US" sz="2400" b="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2238" y="1268761"/>
            <a:ext cx="6515100" cy="172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181482"/>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3"/>
          <a:srcRect/>
          <a:stretch>
            <a:fillRect/>
          </a:stretch>
        </p:blipFill>
        <p:spPr bwMode="auto">
          <a:xfrm>
            <a:off x="2290763" y="1925638"/>
            <a:ext cx="7340600" cy="4724400"/>
          </a:xfrm>
          <a:prstGeom prst="rect">
            <a:avLst/>
          </a:prstGeom>
          <a:noFill/>
          <a:ln w="9525">
            <a:noFill/>
            <a:miter lim="800000"/>
            <a:headEnd/>
            <a:tailEnd/>
          </a:ln>
        </p:spPr>
      </p:pic>
      <p:sp>
        <p:nvSpPr>
          <p:cNvPr id="5" name="Rectangle 2"/>
          <p:cNvSpPr>
            <a:spLocks noChangeArrowheads="1"/>
          </p:cNvSpPr>
          <p:nvPr/>
        </p:nvSpPr>
        <p:spPr bwMode="auto">
          <a:xfrm>
            <a:off x="901670" y="1187062"/>
            <a:ext cx="10118785" cy="430887"/>
          </a:xfrm>
          <a:prstGeom prst="rect">
            <a:avLst/>
          </a:prstGeom>
          <a:noFill/>
          <a:ln>
            <a:noFill/>
          </a:ln>
          <a:effectLst/>
        </p:spPr>
        <p:txBody>
          <a:bodyPr wrap="square">
            <a:spAutoFit/>
          </a:bodyPr>
          <a:lstStyle/>
          <a:p>
            <a:pPr eaLnBrk="0" hangingPunct="0">
              <a:lnSpc>
                <a:spcPct val="110000"/>
              </a:lnSpc>
              <a:spcBef>
                <a:spcPct val="20000"/>
              </a:spcBef>
              <a:defRPr/>
            </a:pPr>
            <a:r>
              <a:rPr lang="en-GB" sz="2000" b="1" dirty="0">
                <a:solidFill>
                  <a:srgbClr val="002A13"/>
                </a:solidFill>
              </a:rPr>
              <a:t>“My IQC is perfect, but I have a constant negative bias on </a:t>
            </a:r>
            <a:r>
              <a:rPr lang="en-GB" sz="2000" b="1" dirty="0">
                <a:solidFill>
                  <a:srgbClr val="002A13"/>
                </a:solidFill>
                <a:latin typeface="Segoe UI" pitchFamily="34" charset="0"/>
                <a:ea typeface="Segoe UI" pitchFamily="34" charset="0"/>
                <a:cs typeface="Segoe UI" pitchFamily="34" charset="0"/>
              </a:rPr>
              <a:t>RIQAS</a:t>
            </a:r>
            <a:r>
              <a:rPr lang="en-GB" sz="2000" b="1" dirty="0">
                <a:solidFill>
                  <a:srgbClr val="002A13"/>
                </a:solidFill>
              </a:rPr>
              <a:t>” (Chemistry – Sodium)</a:t>
            </a:r>
            <a:endParaRPr lang="en-GB" sz="2000" b="1" dirty="0">
              <a:solidFill>
                <a:srgbClr val="002A13"/>
              </a:solidFill>
              <a:cs typeface="Times New Roman" pitchFamily="18" charset="0"/>
            </a:endParaRPr>
          </a:p>
        </p:txBody>
      </p:sp>
    </p:spTree>
    <p:extLst>
      <p:ext uri="{BB962C8B-B14F-4D97-AF65-F5344CB8AC3E}">
        <p14:creationId xmlns:p14="http://schemas.microsoft.com/office/powerpoint/2010/main" val="3354202712"/>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9585" y="983411"/>
          <a:ext cx="4175061" cy="5862726"/>
        </p:xfrm>
        <a:graphic>
          <a:graphicData uri="http://schemas.openxmlformats.org/drawingml/2006/table">
            <a:tbl>
              <a:tblPr>
                <a:tableStyleId>{5C22544A-7EE6-4342-B048-85BDC9FD1C3A}</a:tableStyleId>
              </a:tblPr>
              <a:tblGrid>
                <a:gridCol w="1138653">
                  <a:extLst>
                    <a:ext uri="{9D8B030D-6E8A-4147-A177-3AD203B41FA5}">
                      <a16:colId xmlns:a16="http://schemas.microsoft.com/office/drawing/2014/main" val="20000"/>
                    </a:ext>
                  </a:extLst>
                </a:gridCol>
                <a:gridCol w="1138653">
                  <a:extLst>
                    <a:ext uri="{9D8B030D-6E8A-4147-A177-3AD203B41FA5}">
                      <a16:colId xmlns:a16="http://schemas.microsoft.com/office/drawing/2014/main" val="20001"/>
                    </a:ext>
                  </a:extLst>
                </a:gridCol>
                <a:gridCol w="759102">
                  <a:extLst>
                    <a:ext uri="{9D8B030D-6E8A-4147-A177-3AD203B41FA5}">
                      <a16:colId xmlns:a16="http://schemas.microsoft.com/office/drawing/2014/main" val="20002"/>
                    </a:ext>
                  </a:extLst>
                </a:gridCol>
                <a:gridCol w="1138653">
                  <a:extLst>
                    <a:ext uri="{9D8B030D-6E8A-4147-A177-3AD203B41FA5}">
                      <a16:colId xmlns:a16="http://schemas.microsoft.com/office/drawing/2014/main" val="20003"/>
                    </a:ext>
                  </a:extLst>
                </a:gridCol>
              </a:tblGrid>
              <a:tr h="217138">
                <a:tc>
                  <a:txBody>
                    <a:bodyPr/>
                    <a:lstStyle/>
                    <a:p>
                      <a:pPr algn="l" fontAlgn="b"/>
                      <a:endParaRPr lang="en-GB" sz="1100" b="1" i="0" u="none" strike="noStrike" dirty="0">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Level 1</a:t>
                      </a:r>
                      <a:endParaRPr lang="en-GB" sz="1100" b="1" i="0" u="none" strike="noStrike">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Level 2</a:t>
                      </a:r>
                      <a:endParaRPr lang="en-GB" sz="1100" b="1"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0"/>
                  </a:ext>
                </a:extLst>
              </a:tr>
              <a:tr h="217138">
                <a:tc>
                  <a:txBody>
                    <a:bodyPr/>
                    <a:lstStyle/>
                    <a:p>
                      <a:pPr algn="l" fontAlgn="b"/>
                      <a:r>
                        <a:rPr lang="en-GB" sz="1100" u="none" strike="noStrike">
                          <a:solidFill>
                            <a:srgbClr val="002060"/>
                          </a:solidFill>
                          <a:effectLst/>
                        </a:rPr>
                        <a:t>Mean</a:t>
                      </a:r>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141</a:t>
                      </a:r>
                      <a:endParaRPr lang="en-GB" sz="1100" b="1" i="0" u="none" strike="noStrike">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156</a:t>
                      </a:r>
                      <a:endParaRPr lang="en-GB" sz="1100" b="1"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1"/>
                  </a:ext>
                </a:extLst>
              </a:tr>
              <a:tr h="217138">
                <a:tc>
                  <a:txBody>
                    <a:bodyPr/>
                    <a:lstStyle/>
                    <a:p>
                      <a:pPr algn="l" fontAlgn="b"/>
                      <a:r>
                        <a:rPr lang="en-GB" sz="1100" u="none" strike="noStrike" dirty="0">
                          <a:solidFill>
                            <a:srgbClr val="002060"/>
                          </a:solidFill>
                          <a:effectLst/>
                        </a:rPr>
                        <a:t>1SD</a:t>
                      </a:r>
                      <a:r>
                        <a:rPr lang="en-GB" sz="1100" u="none" strike="noStrike" baseline="0" dirty="0">
                          <a:solidFill>
                            <a:srgbClr val="002060"/>
                          </a:solidFill>
                          <a:effectLst/>
                        </a:rPr>
                        <a:t>  Range</a:t>
                      </a:r>
                      <a:endParaRPr lang="en-GB" sz="1100" b="1" i="0" u="none" strike="noStrike" dirty="0">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137 - 145</a:t>
                      </a:r>
                      <a:endParaRPr lang="en-GB" sz="1100" b="1" i="0" u="none" strike="noStrike" dirty="0">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151 - 161</a:t>
                      </a:r>
                      <a:endParaRPr lang="en-GB" sz="1100" b="1"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02"/>
                  </a:ext>
                </a:extLst>
              </a:tr>
              <a:tr h="217138">
                <a:tc>
                  <a:txBody>
                    <a:bodyPr/>
                    <a:lstStyle/>
                    <a:p>
                      <a:pPr algn="l"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03"/>
                  </a:ext>
                </a:extLst>
              </a:tr>
              <a:tr h="217138">
                <a:tc>
                  <a:txBody>
                    <a:bodyPr/>
                    <a:lstStyle/>
                    <a:p>
                      <a:pPr algn="l" fontAlgn="b"/>
                      <a:r>
                        <a:rPr lang="en-GB" sz="1100" u="none" strike="noStrike">
                          <a:solidFill>
                            <a:srgbClr val="002060"/>
                          </a:solidFill>
                          <a:effectLst/>
                        </a:rPr>
                        <a:t>Day 1</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139.5</a:t>
                      </a:r>
                      <a:endParaRPr lang="en-GB" sz="1100" b="0" i="0" u="none" strike="noStrike" dirty="0">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154.5</a:t>
                      </a:r>
                      <a:endParaRPr lang="en-GB" sz="1100" b="0"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04"/>
                  </a:ext>
                </a:extLst>
              </a:tr>
              <a:tr h="217138">
                <a:tc>
                  <a:txBody>
                    <a:bodyPr/>
                    <a:lstStyle/>
                    <a:p>
                      <a:pPr algn="l" fontAlgn="b"/>
                      <a:r>
                        <a:rPr lang="en-GB" sz="1100" u="none" strike="noStrike">
                          <a:solidFill>
                            <a:srgbClr val="002060"/>
                          </a:solidFill>
                          <a:effectLst/>
                        </a:rPr>
                        <a:t>Day 2</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138.9</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154.1</a:t>
                      </a:r>
                      <a:endParaRPr lang="en-GB" sz="1100" b="0"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05"/>
                  </a:ext>
                </a:extLst>
              </a:tr>
              <a:tr h="217138">
                <a:tc>
                  <a:txBody>
                    <a:bodyPr/>
                    <a:lstStyle/>
                    <a:p>
                      <a:pPr algn="l" fontAlgn="b"/>
                      <a:r>
                        <a:rPr lang="en-GB" sz="1100" u="none" strike="noStrike">
                          <a:solidFill>
                            <a:srgbClr val="002060"/>
                          </a:solidFill>
                          <a:effectLst/>
                        </a:rPr>
                        <a:t>Day 3</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139.8</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154.6</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6"/>
                  </a:ext>
                </a:extLst>
              </a:tr>
              <a:tr h="217138">
                <a:tc>
                  <a:txBody>
                    <a:bodyPr/>
                    <a:lstStyle/>
                    <a:p>
                      <a:pPr algn="l" fontAlgn="b"/>
                      <a:r>
                        <a:rPr lang="en-GB" sz="1100" u="none" strike="noStrike">
                          <a:solidFill>
                            <a:srgbClr val="002060"/>
                          </a:solidFill>
                          <a:effectLst/>
                        </a:rPr>
                        <a:t>Day 4</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140.2</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155.1</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7"/>
                  </a:ext>
                </a:extLst>
              </a:tr>
              <a:tr h="217138">
                <a:tc>
                  <a:txBody>
                    <a:bodyPr/>
                    <a:lstStyle/>
                    <a:p>
                      <a:pPr algn="l" fontAlgn="b"/>
                      <a:r>
                        <a:rPr lang="en-GB" sz="1100" u="none" strike="noStrike">
                          <a:solidFill>
                            <a:srgbClr val="002060"/>
                          </a:solidFill>
                          <a:effectLst/>
                        </a:rPr>
                        <a:t>Day 5</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139.5</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154.2</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8"/>
                  </a:ext>
                </a:extLst>
              </a:tr>
              <a:tr h="217138">
                <a:tc>
                  <a:txBody>
                    <a:bodyPr/>
                    <a:lstStyle/>
                    <a:p>
                      <a:pPr algn="l" fontAlgn="b"/>
                      <a:r>
                        <a:rPr lang="en-GB" sz="1100" u="none" strike="noStrike">
                          <a:solidFill>
                            <a:srgbClr val="002060"/>
                          </a:solidFill>
                          <a:effectLst/>
                        </a:rPr>
                        <a:t>Day 6</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138.8</a:t>
                      </a:r>
                      <a:endParaRPr lang="en-GB" sz="1100" b="0" i="0" u="none" strike="noStrike" dirty="0">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154.6</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9"/>
                  </a:ext>
                </a:extLst>
              </a:tr>
              <a:tr h="217138">
                <a:tc>
                  <a:txBody>
                    <a:bodyPr/>
                    <a:lstStyle/>
                    <a:p>
                      <a:pPr algn="l" fontAlgn="b"/>
                      <a:r>
                        <a:rPr lang="en-GB" sz="1100" u="none" strike="noStrike">
                          <a:solidFill>
                            <a:srgbClr val="002060"/>
                          </a:solidFill>
                          <a:effectLst/>
                        </a:rPr>
                        <a:t>Day 7</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138.6</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153.5</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0"/>
                  </a:ext>
                </a:extLst>
              </a:tr>
              <a:tr h="217138">
                <a:tc>
                  <a:txBody>
                    <a:bodyPr/>
                    <a:lstStyle/>
                    <a:p>
                      <a:pPr algn="l" fontAlgn="b"/>
                      <a:r>
                        <a:rPr lang="en-GB" sz="1100" u="none" strike="noStrike">
                          <a:solidFill>
                            <a:srgbClr val="002060"/>
                          </a:solidFill>
                          <a:effectLst/>
                        </a:rPr>
                        <a:t>Day 8</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138.9</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153.8</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1"/>
                  </a:ext>
                </a:extLst>
              </a:tr>
              <a:tr h="217138">
                <a:tc>
                  <a:txBody>
                    <a:bodyPr/>
                    <a:lstStyle/>
                    <a:p>
                      <a:pPr algn="l" fontAlgn="b"/>
                      <a:r>
                        <a:rPr lang="en-GB" sz="1100" u="none" strike="noStrike">
                          <a:solidFill>
                            <a:srgbClr val="002060"/>
                          </a:solidFill>
                          <a:effectLst/>
                        </a:rPr>
                        <a:t>Day 9</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138.4</a:t>
                      </a:r>
                      <a:endParaRPr lang="en-GB" sz="1100" b="0" i="0" u="none" strike="noStrike" dirty="0">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153.1</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2"/>
                  </a:ext>
                </a:extLst>
              </a:tr>
              <a:tr h="217138">
                <a:tc>
                  <a:txBody>
                    <a:bodyPr/>
                    <a:lstStyle/>
                    <a:p>
                      <a:pPr algn="l" fontAlgn="b"/>
                      <a:r>
                        <a:rPr lang="en-GB" sz="1100" u="none" strike="noStrike">
                          <a:solidFill>
                            <a:srgbClr val="002060"/>
                          </a:solidFill>
                          <a:effectLst/>
                        </a:rPr>
                        <a:t>Day 10</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138.1</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153.1</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3"/>
                  </a:ext>
                </a:extLst>
              </a:tr>
              <a:tr h="217138">
                <a:tc>
                  <a:txBody>
                    <a:bodyPr/>
                    <a:lstStyle/>
                    <a:p>
                      <a:pPr algn="l" fontAlgn="b"/>
                      <a:r>
                        <a:rPr lang="en-GB" sz="1100" u="none" strike="noStrike">
                          <a:solidFill>
                            <a:srgbClr val="002060"/>
                          </a:solidFill>
                          <a:effectLst/>
                        </a:rPr>
                        <a:t>Day 11</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139.4</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154.2</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4"/>
                  </a:ext>
                </a:extLst>
              </a:tr>
              <a:tr h="217138">
                <a:tc>
                  <a:txBody>
                    <a:bodyPr/>
                    <a:lstStyle/>
                    <a:p>
                      <a:pPr algn="l" fontAlgn="b"/>
                      <a:r>
                        <a:rPr lang="en-GB" sz="1100" u="none" strike="noStrike">
                          <a:solidFill>
                            <a:srgbClr val="002060"/>
                          </a:solidFill>
                          <a:effectLst/>
                        </a:rPr>
                        <a:t>Day 12</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138.3</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153.5</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5"/>
                  </a:ext>
                </a:extLst>
              </a:tr>
              <a:tr h="217138">
                <a:tc>
                  <a:txBody>
                    <a:bodyPr/>
                    <a:lstStyle/>
                    <a:p>
                      <a:pPr algn="l" fontAlgn="b"/>
                      <a:r>
                        <a:rPr lang="en-GB" sz="1100" u="none" strike="noStrike">
                          <a:solidFill>
                            <a:srgbClr val="002060"/>
                          </a:solidFill>
                          <a:effectLst/>
                        </a:rPr>
                        <a:t>Day 13</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138.3</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153.3</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6"/>
                  </a:ext>
                </a:extLst>
              </a:tr>
              <a:tr h="217138">
                <a:tc>
                  <a:txBody>
                    <a:bodyPr/>
                    <a:lstStyle/>
                    <a:p>
                      <a:pPr algn="l" fontAlgn="b"/>
                      <a:r>
                        <a:rPr lang="en-GB" sz="1100" u="none" strike="noStrike">
                          <a:solidFill>
                            <a:srgbClr val="002060"/>
                          </a:solidFill>
                          <a:effectLst/>
                        </a:rPr>
                        <a:t>Day 14</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138.7</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153.4</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7"/>
                  </a:ext>
                </a:extLst>
              </a:tr>
              <a:tr h="217138">
                <a:tc>
                  <a:txBody>
                    <a:bodyPr/>
                    <a:lstStyle/>
                    <a:p>
                      <a:pPr algn="l" fontAlgn="b"/>
                      <a:r>
                        <a:rPr lang="en-GB" sz="1100" u="none" strike="noStrike">
                          <a:solidFill>
                            <a:srgbClr val="002060"/>
                          </a:solidFill>
                          <a:effectLst/>
                        </a:rPr>
                        <a:t>Day 15</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138.8</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153.7</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8"/>
                  </a:ext>
                </a:extLst>
              </a:tr>
              <a:tr h="217138">
                <a:tc>
                  <a:txBody>
                    <a:bodyPr/>
                    <a:lstStyle/>
                    <a:p>
                      <a:pPr algn="l" fontAlgn="b"/>
                      <a:r>
                        <a:rPr lang="en-GB" sz="1100" u="none" strike="noStrike">
                          <a:solidFill>
                            <a:srgbClr val="002060"/>
                          </a:solidFill>
                          <a:effectLst/>
                        </a:rPr>
                        <a:t>Day 16</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138.4</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153.2</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9"/>
                  </a:ext>
                </a:extLst>
              </a:tr>
              <a:tr h="217138">
                <a:tc>
                  <a:txBody>
                    <a:bodyPr/>
                    <a:lstStyle/>
                    <a:p>
                      <a:pPr algn="l" fontAlgn="b"/>
                      <a:r>
                        <a:rPr lang="en-GB" sz="1100" u="none" strike="noStrike">
                          <a:solidFill>
                            <a:srgbClr val="002060"/>
                          </a:solidFill>
                          <a:effectLst/>
                        </a:rPr>
                        <a:t>Day 17</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138.1</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152.9</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0"/>
                  </a:ext>
                </a:extLst>
              </a:tr>
              <a:tr h="217138">
                <a:tc>
                  <a:txBody>
                    <a:bodyPr/>
                    <a:lstStyle/>
                    <a:p>
                      <a:pPr algn="l" fontAlgn="b"/>
                      <a:r>
                        <a:rPr lang="en-GB" sz="1100" u="none" strike="noStrike">
                          <a:solidFill>
                            <a:srgbClr val="002060"/>
                          </a:solidFill>
                          <a:effectLst/>
                        </a:rPr>
                        <a:t>Day 18</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138.6</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152.9</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1"/>
                  </a:ext>
                </a:extLst>
              </a:tr>
              <a:tr h="217138">
                <a:tc>
                  <a:txBody>
                    <a:bodyPr/>
                    <a:lstStyle/>
                    <a:p>
                      <a:pPr algn="l" fontAlgn="b"/>
                      <a:r>
                        <a:rPr lang="en-GB" sz="1100" u="none" strike="noStrike">
                          <a:solidFill>
                            <a:srgbClr val="002060"/>
                          </a:solidFill>
                          <a:effectLst/>
                        </a:rPr>
                        <a:t>Day 19</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137.6</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152.6</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2"/>
                  </a:ext>
                </a:extLst>
              </a:tr>
              <a:tr h="217138">
                <a:tc>
                  <a:txBody>
                    <a:bodyPr/>
                    <a:lstStyle/>
                    <a:p>
                      <a:pPr algn="l" fontAlgn="b"/>
                      <a:r>
                        <a:rPr lang="en-GB" sz="1100" u="none" strike="noStrike">
                          <a:solidFill>
                            <a:srgbClr val="002060"/>
                          </a:solidFill>
                          <a:effectLst/>
                        </a:rPr>
                        <a:t>Day 20</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138.1</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153.1</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3"/>
                  </a:ext>
                </a:extLst>
              </a:tr>
              <a:tr h="217138">
                <a:tc>
                  <a:txBody>
                    <a:bodyPr/>
                    <a:lstStyle/>
                    <a:p>
                      <a:pPr algn="l"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4"/>
                  </a:ext>
                </a:extLst>
              </a:tr>
              <a:tr h="217138">
                <a:tc>
                  <a:txBody>
                    <a:bodyPr/>
                    <a:lstStyle/>
                    <a:p>
                      <a:pPr algn="l" fontAlgn="b"/>
                      <a:r>
                        <a:rPr lang="en-GB" sz="1100" u="none" strike="noStrike">
                          <a:solidFill>
                            <a:srgbClr val="002060"/>
                          </a:solidFill>
                          <a:effectLst/>
                        </a:rPr>
                        <a:t>Mean</a:t>
                      </a:r>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138.75</a:t>
                      </a:r>
                      <a:endParaRPr lang="en-GB" sz="1100" b="1" i="0" u="none" strike="noStrike">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153.67</a:t>
                      </a:r>
                      <a:endParaRPr lang="en-GB" sz="1100" b="1"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5"/>
                  </a:ext>
                </a:extLst>
              </a:tr>
              <a:tr h="217138">
                <a:tc>
                  <a:txBody>
                    <a:bodyPr/>
                    <a:lstStyle/>
                    <a:p>
                      <a:pPr algn="l" fontAlgn="b"/>
                      <a:r>
                        <a:rPr lang="en-GB" sz="1100" u="none" strike="noStrike">
                          <a:solidFill>
                            <a:srgbClr val="002060"/>
                          </a:solidFill>
                          <a:effectLst/>
                        </a:rPr>
                        <a:t>SD</a:t>
                      </a:r>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0.65</a:t>
                      </a:r>
                      <a:endParaRPr lang="en-GB" sz="1100" b="1" i="0" u="none" strike="noStrike">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0.68</a:t>
                      </a:r>
                      <a:endParaRPr lang="en-GB" sz="1100" b="1"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26"/>
                  </a:ext>
                </a:extLst>
              </a:tr>
            </a:tbl>
          </a:graphicData>
        </a:graphic>
      </p:graphicFrame>
      <p:sp>
        <p:nvSpPr>
          <p:cNvPr id="7" name="Rectangle 2"/>
          <p:cNvSpPr>
            <a:spLocks noChangeArrowheads="1"/>
          </p:cNvSpPr>
          <p:nvPr/>
        </p:nvSpPr>
        <p:spPr bwMode="auto">
          <a:xfrm>
            <a:off x="685474" y="1119485"/>
            <a:ext cx="3960812" cy="566309"/>
          </a:xfrm>
          <a:prstGeom prst="rect">
            <a:avLst/>
          </a:prstGeom>
          <a:noFill/>
          <a:ln>
            <a:noFill/>
          </a:ln>
          <a:effectLst/>
        </p:spPr>
        <p:txBody>
          <a:bodyPr>
            <a:spAutoFit/>
          </a:bodyPr>
          <a:lstStyle/>
          <a:p>
            <a:pPr eaLnBrk="0" hangingPunct="0">
              <a:lnSpc>
                <a:spcPct val="110000"/>
              </a:lnSpc>
              <a:spcBef>
                <a:spcPct val="20000"/>
              </a:spcBef>
              <a:defRPr/>
            </a:pPr>
            <a:r>
              <a:rPr lang="en-GB" sz="2800" b="1" dirty="0">
                <a:solidFill>
                  <a:srgbClr val="002A13"/>
                </a:solidFill>
              </a:rPr>
              <a:t>IQC Information</a:t>
            </a:r>
            <a:endParaRPr lang="en-GB" sz="2800" b="1" dirty="0">
              <a:solidFill>
                <a:srgbClr val="002A13"/>
              </a:solidFill>
              <a:cs typeface="Times New Roman" pitchFamily="18" charset="0"/>
            </a:endParaRPr>
          </a:p>
        </p:txBody>
      </p:sp>
      <p:sp>
        <p:nvSpPr>
          <p:cNvPr id="8" name="Text Box 3"/>
          <p:cNvSpPr txBox="1">
            <a:spLocks noChangeArrowheads="1"/>
          </p:cNvSpPr>
          <p:nvPr/>
        </p:nvSpPr>
        <p:spPr bwMode="auto">
          <a:xfrm>
            <a:off x="685474" y="1836437"/>
            <a:ext cx="4127500" cy="3200876"/>
          </a:xfrm>
          <a:prstGeom prst="rect">
            <a:avLst/>
          </a:prstGeom>
          <a:noFill/>
          <a:ln>
            <a:noFill/>
          </a:ln>
          <a:effectLst/>
        </p:spPr>
        <p:txBody>
          <a:bodyPr>
            <a:spAutoFit/>
          </a:bodyPr>
          <a:lstStyle/>
          <a:p>
            <a:pPr eaLnBrk="0" hangingPunct="0">
              <a:lnSpc>
                <a:spcPct val="110000"/>
              </a:lnSpc>
              <a:spcBef>
                <a:spcPct val="50000"/>
              </a:spcBef>
              <a:defRPr/>
            </a:pPr>
            <a:r>
              <a:rPr lang="en-GB" sz="2000" b="1" dirty="0">
                <a:solidFill>
                  <a:srgbClr val="002A13"/>
                </a:solidFill>
              </a:rPr>
              <a:t>Lab provided previous 6 months raw results</a:t>
            </a:r>
          </a:p>
          <a:p>
            <a:pPr eaLnBrk="0" hangingPunct="0">
              <a:lnSpc>
                <a:spcPct val="110000"/>
              </a:lnSpc>
              <a:spcBef>
                <a:spcPct val="50000"/>
              </a:spcBef>
              <a:defRPr/>
            </a:pPr>
            <a:endParaRPr lang="en-GB" sz="2000" b="1" dirty="0">
              <a:solidFill>
                <a:srgbClr val="002A13"/>
              </a:solidFill>
            </a:endParaRPr>
          </a:p>
          <a:p>
            <a:pPr marL="342900" indent="-342900" eaLnBrk="0" hangingPunct="0">
              <a:lnSpc>
                <a:spcPct val="110000"/>
              </a:lnSpc>
              <a:spcBef>
                <a:spcPct val="50000"/>
              </a:spcBef>
              <a:buFont typeface="Arial" pitchFamily="34" charset="0"/>
              <a:buChar char="•"/>
              <a:defRPr/>
            </a:pPr>
            <a:r>
              <a:rPr lang="en-GB" b="1" dirty="0">
                <a:solidFill>
                  <a:schemeClr val="accent1">
                    <a:lumMod val="75000"/>
                  </a:schemeClr>
                </a:solidFill>
              </a:rPr>
              <a:t>Target was used from insert sheet</a:t>
            </a:r>
          </a:p>
          <a:p>
            <a:pPr marL="342900" indent="-342900" eaLnBrk="0" hangingPunct="0">
              <a:lnSpc>
                <a:spcPct val="110000"/>
              </a:lnSpc>
              <a:spcBef>
                <a:spcPct val="50000"/>
              </a:spcBef>
              <a:buFont typeface="Arial" pitchFamily="34" charset="0"/>
              <a:buChar char="•"/>
              <a:defRPr/>
            </a:pPr>
            <a:r>
              <a:rPr lang="en-GB" b="1" dirty="0">
                <a:solidFill>
                  <a:schemeClr val="accent1">
                    <a:lumMod val="75000"/>
                  </a:schemeClr>
                </a:solidFill>
              </a:rPr>
              <a:t>Mean was very close to the target and CV of results was &lt;0.5%</a:t>
            </a:r>
          </a:p>
          <a:p>
            <a:pPr marL="342900" indent="-342900" eaLnBrk="0" hangingPunct="0">
              <a:lnSpc>
                <a:spcPct val="110000"/>
              </a:lnSpc>
              <a:spcBef>
                <a:spcPct val="50000"/>
              </a:spcBef>
              <a:buFont typeface="Arial" pitchFamily="34" charset="0"/>
              <a:buChar char="•"/>
              <a:defRPr/>
            </a:pPr>
            <a:r>
              <a:rPr lang="en-GB" b="1" dirty="0">
                <a:solidFill>
                  <a:schemeClr val="accent1">
                    <a:lumMod val="75000"/>
                  </a:schemeClr>
                </a:solidFill>
              </a:rPr>
              <a:t>No result EVER outside the 1SD acceptable range</a:t>
            </a:r>
          </a:p>
        </p:txBody>
      </p:sp>
    </p:spTree>
    <p:extLst>
      <p:ext uri="{BB962C8B-B14F-4D97-AF65-F5344CB8AC3E}">
        <p14:creationId xmlns:p14="http://schemas.microsoft.com/office/powerpoint/2010/main" val="2408573146"/>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5474" y="1841067"/>
            <a:ext cx="4105275" cy="769441"/>
          </a:xfrm>
          <a:prstGeom prst="rect">
            <a:avLst/>
          </a:prstGeom>
          <a:noFill/>
          <a:ln>
            <a:noFill/>
          </a:ln>
          <a:effectLst/>
        </p:spPr>
        <p:txBody>
          <a:bodyPr>
            <a:spAutoFit/>
          </a:bodyPr>
          <a:lstStyle/>
          <a:p>
            <a:pPr eaLnBrk="0" hangingPunct="0">
              <a:lnSpc>
                <a:spcPct val="110000"/>
              </a:lnSpc>
              <a:spcBef>
                <a:spcPct val="20000"/>
              </a:spcBef>
              <a:defRPr/>
            </a:pPr>
            <a:r>
              <a:rPr lang="en-GB" sz="2000" b="1" dirty="0">
                <a:solidFill>
                  <a:srgbClr val="002A13"/>
                </a:solidFill>
              </a:rPr>
              <a:t>Convert the raw results to a % deviation from the target</a:t>
            </a:r>
            <a:endParaRPr lang="en-GB" sz="2000" b="1" dirty="0">
              <a:solidFill>
                <a:srgbClr val="002A13"/>
              </a:solidFill>
              <a:cs typeface="Times New Roman" pitchFamily="18" charset="0"/>
            </a:endParaRPr>
          </a:p>
        </p:txBody>
      </p:sp>
      <p:sp>
        <p:nvSpPr>
          <p:cNvPr id="6" name="Text Box 3"/>
          <p:cNvSpPr txBox="1">
            <a:spLocks noChangeArrowheads="1"/>
          </p:cNvSpPr>
          <p:nvPr/>
        </p:nvSpPr>
        <p:spPr bwMode="auto">
          <a:xfrm>
            <a:off x="685474" y="2993566"/>
            <a:ext cx="3838575" cy="2991588"/>
          </a:xfrm>
          <a:prstGeom prst="rect">
            <a:avLst/>
          </a:prstGeom>
          <a:noFill/>
          <a:ln>
            <a:noFill/>
          </a:ln>
          <a:effectLst/>
        </p:spPr>
        <p:txBody>
          <a:bodyPr>
            <a:spAutoFit/>
          </a:bodyPr>
          <a:lstStyle/>
          <a:p>
            <a:pPr marL="342900" indent="-342900" eaLnBrk="0" hangingPunct="0">
              <a:lnSpc>
                <a:spcPct val="110000"/>
              </a:lnSpc>
              <a:spcBef>
                <a:spcPct val="50000"/>
              </a:spcBef>
              <a:buFont typeface="Arial" pitchFamily="34" charset="0"/>
              <a:buChar char="•"/>
              <a:defRPr/>
            </a:pPr>
            <a:r>
              <a:rPr lang="en-GB" sz="2000" b="1" dirty="0">
                <a:solidFill>
                  <a:srgbClr val="00B050"/>
                </a:solidFill>
              </a:rPr>
              <a:t>Level 1</a:t>
            </a:r>
          </a:p>
          <a:p>
            <a:pPr eaLnBrk="0" hangingPunct="0">
              <a:lnSpc>
                <a:spcPct val="110000"/>
              </a:lnSpc>
              <a:spcBef>
                <a:spcPct val="50000"/>
              </a:spcBef>
              <a:defRPr/>
            </a:pPr>
            <a:r>
              <a:rPr lang="en-GB" sz="2000" b="1" i="1" dirty="0">
                <a:solidFill>
                  <a:schemeClr val="accent1">
                    <a:lumMod val="75000"/>
                  </a:schemeClr>
                </a:solidFill>
              </a:rPr>
              <a:t>       </a:t>
            </a:r>
            <a:r>
              <a:rPr lang="en-GB" sz="2000" b="1" dirty="0">
                <a:solidFill>
                  <a:schemeClr val="accent1">
                    <a:lumMod val="75000"/>
                  </a:schemeClr>
                </a:solidFill>
              </a:rPr>
              <a:t>Average % = -1.60%</a:t>
            </a:r>
          </a:p>
          <a:p>
            <a:pPr eaLnBrk="0" hangingPunct="0">
              <a:lnSpc>
                <a:spcPct val="110000"/>
              </a:lnSpc>
              <a:spcBef>
                <a:spcPct val="50000"/>
              </a:spcBef>
              <a:defRPr/>
            </a:pPr>
            <a:endParaRPr lang="en-GB" sz="2000" b="1" i="1" dirty="0">
              <a:solidFill>
                <a:schemeClr val="accent1">
                  <a:lumMod val="75000"/>
                </a:schemeClr>
              </a:solidFill>
            </a:endParaRPr>
          </a:p>
          <a:p>
            <a:pPr marL="342900" indent="-342900" eaLnBrk="0" hangingPunct="0">
              <a:lnSpc>
                <a:spcPct val="110000"/>
              </a:lnSpc>
              <a:spcBef>
                <a:spcPct val="50000"/>
              </a:spcBef>
              <a:buFont typeface="Arial" pitchFamily="34" charset="0"/>
              <a:buChar char="•"/>
              <a:defRPr/>
            </a:pPr>
            <a:r>
              <a:rPr lang="en-GB" sz="2000" b="1" dirty="0">
                <a:solidFill>
                  <a:srgbClr val="FF0000"/>
                </a:solidFill>
              </a:rPr>
              <a:t>Level 2</a:t>
            </a:r>
          </a:p>
          <a:p>
            <a:pPr eaLnBrk="0" hangingPunct="0">
              <a:lnSpc>
                <a:spcPct val="110000"/>
              </a:lnSpc>
              <a:spcBef>
                <a:spcPct val="50000"/>
              </a:spcBef>
              <a:defRPr/>
            </a:pPr>
            <a:r>
              <a:rPr lang="en-GB" sz="2000" b="1" i="1" dirty="0">
                <a:solidFill>
                  <a:schemeClr val="accent1">
                    <a:lumMod val="75000"/>
                  </a:schemeClr>
                </a:solidFill>
              </a:rPr>
              <a:t>      </a:t>
            </a:r>
            <a:r>
              <a:rPr lang="en-GB" sz="2000" b="1" dirty="0">
                <a:solidFill>
                  <a:schemeClr val="accent1">
                    <a:lumMod val="75000"/>
                  </a:schemeClr>
                </a:solidFill>
              </a:rPr>
              <a:t>Average % = -1.49%</a:t>
            </a:r>
          </a:p>
          <a:p>
            <a:pPr eaLnBrk="0" hangingPunct="0">
              <a:lnSpc>
                <a:spcPct val="110000"/>
              </a:lnSpc>
              <a:spcBef>
                <a:spcPct val="50000"/>
              </a:spcBef>
              <a:defRPr/>
            </a:pPr>
            <a:endParaRPr lang="en-GB" sz="2400" i="1" dirty="0">
              <a:solidFill>
                <a:srgbClr val="008000"/>
              </a:solidFill>
            </a:endParaRPr>
          </a:p>
        </p:txBody>
      </p:sp>
      <p:graphicFrame>
        <p:nvGraphicFramePr>
          <p:cNvPr id="7" name="Table 6">
            <a:extLst>
              <a:ext uri="{FF2B5EF4-FFF2-40B4-BE49-F238E27FC236}">
                <a16:creationId xmlns:a16="http://schemas.microsoft.com/office/drawing/2014/main" id="{3941E724-DD36-40C1-8AC5-52BD0641CC92}"/>
              </a:ext>
            </a:extLst>
          </p:cNvPr>
          <p:cNvGraphicFramePr>
            <a:graphicFrameLocks noGrp="1"/>
          </p:cNvGraphicFramePr>
          <p:nvPr/>
        </p:nvGraphicFramePr>
        <p:xfrm>
          <a:off x="5089585" y="983411"/>
          <a:ext cx="4175061" cy="5862726"/>
        </p:xfrm>
        <a:graphic>
          <a:graphicData uri="http://schemas.openxmlformats.org/drawingml/2006/table">
            <a:tbl>
              <a:tblPr>
                <a:tableStyleId>{5C22544A-7EE6-4342-B048-85BDC9FD1C3A}</a:tableStyleId>
              </a:tblPr>
              <a:tblGrid>
                <a:gridCol w="1138653">
                  <a:extLst>
                    <a:ext uri="{9D8B030D-6E8A-4147-A177-3AD203B41FA5}">
                      <a16:colId xmlns:a16="http://schemas.microsoft.com/office/drawing/2014/main" val="20000"/>
                    </a:ext>
                  </a:extLst>
                </a:gridCol>
                <a:gridCol w="1138653">
                  <a:extLst>
                    <a:ext uri="{9D8B030D-6E8A-4147-A177-3AD203B41FA5}">
                      <a16:colId xmlns:a16="http://schemas.microsoft.com/office/drawing/2014/main" val="20001"/>
                    </a:ext>
                  </a:extLst>
                </a:gridCol>
                <a:gridCol w="759102">
                  <a:extLst>
                    <a:ext uri="{9D8B030D-6E8A-4147-A177-3AD203B41FA5}">
                      <a16:colId xmlns:a16="http://schemas.microsoft.com/office/drawing/2014/main" val="20002"/>
                    </a:ext>
                  </a:extLst>
                </a:gridCol>
                <a:gridCol w="1138653">
                  <a:extLst>
                    <a:ext uri="{9D8B030D-6E8A-4147-A177-3AD203B41FA5}">
                      <a16:colId xmlns:a16="http://schemas.microsoft.com/office/drawing/2014/main" val="20003"/>
                    </a:ext>
                  </a:extLst>
                </a:gridCol>
              </a:tblGrid>
              <a:tr h="217138">
                <a:tc>
                  <a:txBody>
                    <a:bodyPr/>
                    <a:lstStyle/>
                    <a:p>
                      <a:pPr algn="l" fontAlgn="b"/>
                      <a:endParaRPr lang="en-GB" sz="1100" b="1" i="0" u="none" strike="noStrike" dirty="0">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Level 1</a:t>
                      </a:r>
                      <a:endParaRPr lang="en-GB" sz="1100" b="1" i="0" u="none" strike="noStrike">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Level 2</a:t>
                      </a:r>
                      <a:endParaRPr lang="en-GB" sz="1100" b="1"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0"/>
                  </a:ext>
                </a:extLst>
              </a:tr>
              <a:tr h="217138">
                <a:tc>
                  <a:txBody>
                    <a:bodyPr/>
                    <a:lstStyle/>
                    <a:p>
                      <a:pPr algn="l" fontAlgn="b"/>
                      <a:r>
                        <a:rPr lang="en-GB" sz="1100" u="none" strike="noStrike">
                          <a:solidFill>
                            <a:srgbClr val="002060"/>
                          </a:solidFill>
                          <a:effectLst/>
                        </a:rPr>
                        <a:t>Mean</a:t>
                      </a:r>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141</a:t>
                      </a:r>
                      <a:endParaRPr lang="en-GB" sz="1100" b="1" i="0" u="none" strike="noStrike">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156</a:t>
                      </a:r>
                      <a:endParaRPr lang="en-GB" sz="1100" b="1"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1"/>
                  </a:ext>
                </a:extLst>
              </a:tr>
              <a:tr h="217138">
                <a:tc>
                  <a:txBody>
                    <a:bodyPr/>
                    <a:lstStyle/>
                    <a:p>
                      <a:pPr algn="l" fontAlgn="b"/>
                      <a:r>
                        <a:rPr lang="en-GB" sz="1100" u="none" strike="noStrike" dirty="0">
                          <a:solidFill>
                            <a:srgbClr val="002060"/>
                          </a:solidFill>
                          <a:effectLst/>
                        </a:rPr>
                        <a:t>1SD</a:t>
                      </a:r>
                      <a:r>
                        <a:rPr lang="en-GB" sz="1100" u="none" strike="noStrike" baseline="0" dirty="0">
                          <a:solidFill>
                            <a:srgbClr val="002060"/>
                          </a:solidFill>
                          <a:effectLst/>
                        </a:rPr>
                        <a:t>  Range</a:t>
                      </a:r>
                      <a:endParaRPr lang="en-GB" sz="1100" b="1" i="0" u="none" strike="noStrike" dirty="0">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137 - 145</a:t>
                      </a:r>
                      <a:endParaRPr lang="en-GB" sz="1100" b="1" i="0" u="none" strike="noStrike" dirty="0">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151 - 161</a:t>
                      </a:r>
                      <a:endParaRPr lang="en-GB" sz="1100" b="1"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02"/>
                  </a:ext>
                </a:extLst>
              </a:tr>
              <a:tr h="217138">
                <a:tc>
                  <a:txBody>
                    <a:bodyPr/>
                    <a:lstStyle/>
                    <a:p>
                      <a:pPr algn="l"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03"/>
                  </a:ext>
                </a:extLst>
              </a:tr>
              <a:tr h="217138">
                <a:tc>
                  <a:txBody>
                    <a:bodyPr/>
                    <a:lstStyle/>
                    <a:p>
                      <a:pPr algn="l" fontAlgn="b"/>
                      <a:r>
                        <a:rPr lang="en-GB" sz="1100" u="none" strike="noStrike">
                          <a:solidFill>
                            <a:srgbClr val="002060"/>
                          </a:solidFill>
                          <a:effectLst/>
                        </a:rPr>
                        <a:t>Day 1</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139.5</a:t>
                      </a:r>
                      <a:endParaRPr lang="en-GB" sz="1100" b="0" i="0" u="none" strike="noStrike" dirty="0">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154.5</a:t>
                      </a:r>
                      <a:endParaRPr lang="en-GB" sz="1100" b="0"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04"/>
                  </a:ext>
                </a:extLst>
              </a:tr>
              <a:tr h="217138">
                <a:tc>
                  <a:txBody>
                    <a:bodyPr/>
                    <a:lstStyle/>
                    <a:p>
                      <a:pPr algn="l" fontAlgn="b"/>
                      <a:r>
                        <a:rPr lang="en-GB" sz="1100" u="none" strike="noStrike">
                          <a:solidFill>
                            <a:srgbClr val="002060"/>
                          </a:solidFill>
                          <a:effectLst/>
                        </a:rPr>
                        <a:t>Day 2</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138.9</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154.1</a:t>
                      </a:r>
                      <a:endParaRPr lang="en-GB" sz="1100" b="0"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05"/>
                  </a:ext>
                </a:extLst>
              </a:tr>
              <a:tr h="217138">
                <a:tc>
                  <a:txBody>
                    <a:bodyPr/>
                    <a:lstStyle/>
                    <a:p>
                      <a:pPr algn="l" fontAlgn="b"/>
                      <a:r>
                        <a:rPr lang="en-GB" sz="1100" u="none" strike="noStrike">
                          <a:solidFill>
                            <a:srgbClr val="002060"/>
                          </a:solidFill>
                          <a:effectLst/>
                        </a:rPr>
                        <a:t>Day 3</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139.8</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154.6</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6"/>
                  </a:ext>
                </a:extLst>
              </a:tr>
              <a:tr h="217138">
                <a:tc>
                  <a:txBody>
                    <a:bodyPr/>
                    <a:lstStyle/>
                    <a:p>
                      <a:pPr algn="l" fontAlgn="b"/>
                      <a:r>
                        <a:rPr lang="en-GB" sz="1100" u="none" strike="noStrike">
                          <a:solidFill>
                            <a:srgbClr val="002060"/>
                          </a:solidFill>
                          <a:effectLst/>
                        </a:rPr>
                        <a:t>Day 4</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140.2</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155.1</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7"/>
                  </a:ext>
                </a:extLst>
              </a:tr>
              <a:tr h="217138">
                <a:tc>
                  <a:txBody>
                    <a:bodyPr/>
                    <a:lstStyle/>
                    <a:p>
                      <a:pPr algn="l" fontAlgn="b"/>
                      <a:r>
                        <a:rPr lang="en-GB" sz="1100" u="none" strike="noStrike">
                          <a:solidFill>
                            <a:srgbClr val="002060"/>
                          </a:solidFill>
                          <a:effectLst/>
                        </a:rPr>
                        <a:t>Day 5</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139.5</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154.2</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8"/>
                  </a:ext>
                </a:extLst>
              </a:tr>
              <a:tr h="217138">
                <a:tc>
                  <a:txBody>
                    <a:bodyPr/>
                    <a:lstStyle/>
                    <a:p>
                      <a:pPr algn="l" fontAlgn="b"/>
                      <a:r>
                        <a:rPr lang="en-GB" sz="1100" u="none" strike="noStrike">
                          <a:solidFill>
                            <a:srgbClr val="002060"/>
                          </a:solidFill>
                          <a:effectLst/>
                        </a:rPr>
                        <a:t>Day 6</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138.8</a:t>
                      </a:r>
                      <a:endParaRPr lang="en-GB" sz="1100" b="0" i="0" u="none" strike="noStrike" dirty="0">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154.6</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09"/>
                  </a:ext>
                </a:extLst>
              </a:tr>
              <a:tr h="217138">
                <a:tc>
                  <a:txBody>
                    <a:bodyPr/>
                    <a:lstStyle/>
                    <a:p>
                      <a:pPr algn="l" fontAlgn="b"/>
                      <a:r>
                        <a:rPr lang="en-GB" sz="1100" u="none" strike="noStrike">
                          <a:solidFill>
                            <a:srgbClr val="002060"/>
                          </a:solidFill>
                          <a:effectLst/>
                        </a:rPr>
                        <a:t>Day 7</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138.6</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153.5</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0"/>
                  </a:ext>
                </a:extLst>
              </a:tr>
              <a:tr h="217138">
                <a:tc>
                  <a:txBody>
                    <a:bodyPr/>
                    <a:lstStyle/>
                    <a:p>
                      <a:pPr algn="l" fontAlgn="b"/>
                      <a:r>
                        <a:rPr lang="en-GB" sz="1100" u="none" strike="noStrike">
                          <a:solidFill>
                            <a:srgbClr val="002060"/>
                          </a:solidFill>
                          <a:effectLst/>
                        </a:rPr>
                        <a:t>Day 8</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138.9</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153.8</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1"/>
                  </a:ext>
                </a:extLst>
              </a:tr>
              <a:tr h="217138">
                <a:tc>
                  <a:txBody>
                    <a:bodyPr/>
                    <a:lstStyle/>
                    <a:p>
                      <a:pPr algn="l" fontAlgn="b"/>
                      <a:r>
                        <a:rPr lang="en-GB" sz="1100" u="none" strike="noStrike">
                          <a:solidFill>
                            <a:srgbClr val="002060"/>
                          </a:solidFill>
                          <a:effectLst/>
                        </a:rPr>
                        <a:t>Day 9</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138.4</a:t>
                      </a:r>
                      <a:endParaRPr lang="en-GB" sz="1100" b="0" i="0" u="none" strike="noStrike" dirty="0">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153.1</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2"/>
                  </a:ext>
                </a:extLst>
              </a:tr>
              <a:tr h="217138">
                <a:tc>
                  <a:txBody>
                    <a:bodyPr/>
                    <a:lstStyle/>
                    <a:p>
                      <a:pPr algn="l" fontAlgn="b"/>
                      <a:r>
                        <a:rPr lang="en-GB" sz="1100" u="none" strike="noStrike">
                          <a:solidFill>
                            <a:srgbClr val="002060"/>
                          </a:solidFill>
                          <a:effectLst/>
                        </a:rPr>
                        <a:t>Day 10</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138.1</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153.1</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3"/>
                  </a:ext>
                </a:extLst>
              </a:tr>
              <a:tr h="217138">
                <a:tc>
                  <a:txBody>
                    <a:bodyPr/>
                    <a:lstStyle/>
                    <a:p>
                      <a:pPr algn="l" fontAlgn="b"/>
                      <a:r>
                        <a:rPr lang="en-GB" sz="1100" u="none" strike="noStrike">
                          <a:solidFill>
                            <a:srgbClr val="002060"/>
                          </a:solidFill>
                          <a:effectLst/>
                        </a:rPr>
                        <a:t>Day 11</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139.4</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154.2</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4"/>
                  </a:ext>
                </a:extLst>
              </a:tr>
              <a:tr h="217138">
                <a:tc>
                  <a:txBody>
                    <a:bodyPr/>
                    <a:lstStyle/>
                    <a:p>
                      <a:pPr algn="l" fontAlgn="b"/>
                      <a:r>
                        <a:rPr lang="en-GB" sz="1100" u="none" strike="noStrike">
                          <a:solidFill>
                            <a:srgbClr val="002060"/>
                          </a:solidFill>
                          <a:effectLst/>
                        </a:rPr>
                        <a:t>Day 12</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138.3</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153.5</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5"/>
                  </a:ext>
                </a:extLst>
              </a:tr>
              <a:tr h="217138">
                <a:tc>
                  <a:txBody>
                    <a:bodyPr/>
                    <a:lstStyle/>
                    <a:p>
                      <a:pPr algn="l" fontAlgn="b"/>
                      <a:r>
                        <a:rPr lang="en-GB" sz="1100" u="none" strike="noStrike">
                          <a:solidFill>
                            <a:srgbClr val="002060"/>
                          </a:solidFill>
                          <a:effectLst/>
                        </a:rPr>
                        <a:t>Day 13</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138.3</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153.3</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6"/>
                  </a:ext>
                </a:extLst>
              </a:tr>
              <a:tr h="217138">
                <a:tc>
                  <a:txBody>
                    <a:bodyPr/>
                    <a:lstStyle/>
                    <a:p>
                      <a:pPr algn="l" fontAlgn="b"/>
                      <a:r>
                        <a:rPr lang="en-GB" sz="1100" u="none" strike="noStrike">
                          <a:solidFill>
                            <a:srgbClr val="002060"/>
                          </a:solidFill>
                          <a:effectLst/>
                        </a:rPr>
                        <a:t>Day 14</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138.7</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153.4</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7"/>
                  </a:ext>
                </a:extLst>
              </a:tr>
              <a:tr h="217138">
                <a:tc>
                  <a:txBody>
                    <a:bodyPr/>
                    <a:lstStyle/>
                    <a:p>
                      <a:pPr algn="l" fontAlgn="b"/>
                      <a:r>
                        <a:rPr lang="en-GB" sz="1100" u="none" strike="noStrike">
                          <a:solidFill>
                            <a:srgbClr val="002060"/>
                          </a:solidFill>
                          <a:effectLst/>
                        </a:rPr>
                        <a:t>Day 15</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138.8</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153.7</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8"/>
                  </a:ext>
                </a:extLst>
              </a:tr>
              <a:tr h="217138">
                <a:tc>
                  <a:txBody>
                    <a:bodyPr/>
                    <a:lstStyle/>
                    <a:p>
                      <a:pPr algn="l" fontAlgn="b"/>
                      <a:r>
                        <a:rPr lang="en-GB" sz="1100" u="none" strike="noStrike">
                          <a:solidFill>
                            <a:srgbClr val="002060"/>
                          </a:solidFill>
                          <a:effectLst/>
                        </a:rPr>
                        <a:t>Day 16</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138.4</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153.2</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19"/>
                  </a:ext>
                </a:extLst>
              </a:tr>
              <a:tr h="217138">
                <a:tc>
                  <a:txBody>
                    <a:bodyPr/>
                    <a:lstStyle/>
                    <a:p>
                      <a:pPr algn="l" fontAlgn="b"/>
                      <a:r>
                        <a:rPr lang="en-GB" sz="1100" u="none" strike="noStrike">
                          <a:solidFill>
                            <a:srgbClr val="002060"/>
                          </a:solidFill>
                          <a:effectLst/>
                        </a:rPr>
                        <a:t>Day 17</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138.1</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152.9</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0"/>
                  </a:ext>
                </a:extLst>
              </a:tr>
              <a:tr h="217138">
                <a:tc>
                  <a:txBody>
                    <a:bodyPr/>
                    <a:lstStyle/>
                    <a:p>
                      <a:pPr algn="l" fontAlgn="b"/>
                      <a:r>
                        <a:rPr lang="en-GB" sz="1100" u="none" strike="noStrike">
                          <a:solidFill>
                            <a:srgbClr val="002060"/>
                          </a:solidFill>
                          <a:effectLst/>
                        </a:rPr>
                        <a:t>Day 18</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138.6</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152.9</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1"/>
                  </a:ext>
                </a:extLst>
              </a:tr>
              <a:tr h="217138">
                <a:tc>
                  <a:txBody>
                    <a:bodyPr/>
                    <a:lstStyle/>
                    <a:p>
                      <a:pPr algn="l" fontAlgn="b"/>
                      <a:r>
                        <a:rPr lang="en-GB" sz="1100" u="none" strike="noStrike">
                          <a:solidFill>
                            <a:srgbClr val="002060"/>
                          </a:solidFill>
                          <a:effectLst/>
                        </a:rPr>
                        <a:t>Day 19</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137.6</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152.6</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2"/>
                  </a:ext>
                </a:extLst>
              </a:tr>
              <a:tr h="217138">
                <a:tc>
                  <a:txBody>
                    <a:bodyPr/>
                    <a:lstStyle/>
                    <a:p>
                      <a:pPr algn="l" fontAlgn="b"/>
                      <a:r>
                        <a:rPr lang="en-GB" sz="1100" u="none" strike="noStrike">
                          <a:solidFill>
                            <a:srgbClr val="002060"/>
                          </a:solidFill>
                          <a:effectLst/>
                        </a:rPr>
                        <a:t>Day 20</a:t>
                      </a:r>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138.1</a:t>
                      </a:r>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153.1</a:t>
                      </a:r>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3"/>
                  </a:ext>
                </a:extLst>
              </a:tr>
              <a:tr h="217138">
                <a:tc>
                  <a:txBody>
                    <a:bodyPr/>
                    <a:lstStyle/>
                    <a:p>
                      <a:pPr algn="l"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tc>
                  <a:txBody>
                    <a:bodyPr/>
                    <a:lstStyle/>
                    <a:p>
                      <a:pPr algn="ctr" fontAlgn="b"/>
                      <a:endParaRPr lang="en-GB" sz="1100" b="0"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4"/>
                  </a:ext>
                </a:extLst>
              </a:tr>
              <a:tr h="217138">
                <a:tc>
                  <a:txBody>
                    <a:bodyPr/>
                    <a:lstStyle/>
                    <a:p>
                      <a:pPr algn="l" fontAlgn="b"/>
                      <a:r>
                        <a:rPr lang="en-GB" sz="1100" u="none" strike="noStrike">
                          <a:solidFill>
                            <a:srgbClr val="002060"/>
                          </a:solidFill>
                          <a:effectLst/>
                        </a:rPr>
                        <a:t>Mean</a:t>
                      </a:r>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138.75</a:t>
                      </a:r>
                      <a:endParaRPr lang="en-GB" sz="1100" b="1" i="0" u="none" strike="noStrike">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153.67</a:t>
                      </a:r>
                      <a:endParaRPr lang="en-GB" sz="1100" b="1" i="0" u="none" strike="noStrike">
                        <a:solidFill>
                          <a:srgbClr val="002060"/>
                        </a:solidFill>
                        <a:effectLst/>
                        <a:latin typeface="Calibri"/>
                      </a:endParaRPr>
                    </a:p>
                  </a:txBody>
                  <a:tcPr marL="9525" marR="9525" marT="9525" marB="0" anchor="b"/>
                </a:tc>
                <a:extLst>
                  <a:ext uri="{0D108BD9-81ED-4DB2-BD59-A6C34878D82A}">
                    <a16:rowId xmlns:a16="http://schemas.microsoft.com/office/drawing/2014/main" val="10025"/>
                  </a:ext>
                </a:extLst>
              </a:tr>
              <a:tr h="217138">
                <a:tc>
                  <a:txBody>
                    <a:bodyPr/>
                    <a:lstStyle/>
                    <a:p>
                      <a:pPr algn="l" fontAlgn="b"/>
                      <a:r>
                        <a:rPr lang="en-GB" sz="1100" u="none" strike="noStrike">
                          <a:solidFill>
                            <a:srgbClr val="002060"/>
                          </a:solidFill>
                          <a:effectLst/>
                        </a:rPr>
                        <a:t>SD</a:t>
                      </a:r>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a:solidFill>
                            <a:srgbClr val="002060"/>
                          </a:solidFill>
                          <a:effectLst/>
                        </a:rPr>
                        <a:t>0.65</a:t>
                      </a:r>
                      <a:endParaRPr lang="en-GB" sz="1100" b="1" i="0" u="none" strike="noStrike">
                        <a:solidFill>
                          <a:srgbClr val="002060"/>
                        </a:solidFill>
                        <a:effectLst/>
                        <a:latin typeface="Calibri"/>
                      </a:endParaRPr>
                    </a:p>
                  </a:txBody>
                  <a:tcPr marL="9525" marR="9525" marT="9525" marB="0" anchor="b"/>
                </a:tc>
                <a:tc>
                  <a:txBody>
                    <a:bodyPr/>
                    <a:lstStyle/>
                    <a:p>
                      <a:pPr algn="ctr" fontAlgn="b"/>
                      <a:endParaRPr lang="en-GB" sz="1100" b="1" i="0" u="none" strike="noStrike">
                        <a:solidFill>
                          <a:srgbClr val="002060"/>
                        </a:solidFill>
                        <a:effectLst/>
                        <a:latin typeface="Calibri"/>
                      </a:endParaRPr>
                    </a:p>
                  </a:txBody>
                  <a:tcPr marL="9525" marR="9525" marT="9525" marB="0" anchor="b"/>
                </a:tc>
                <a:tc>
                  <a:txBody>
                    <a:bodyPr/>
                    <a:lstStyle/>
                    <a:p>
                      <a:pPr algn="ctr" fontAlgn="b"/>
                      <a:r>
                        <a:rPr lang="en-GB" sz="1100" u="none" strike="noStrike" dirty="0">
                          <a:solidFill>
                            <a:srgbClr val="002060"/>
                          </a:solidFill>
                          <a:effectLst/>
                        </a:rPr>
                        <a:t>0.68</a:t>
                      </a:r>
                      <a:endParaRPr lang="en-GB" sz="1100" b="1"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val="10026"/>
                  </a:ext>
                </a:extLst>
              </a:tr>
            </a:tbl>
          </a:graphicData>
        </a:graphic>
      </p:graphicFrame>
      <p:sp>
        <p:nvSpPr>
          <p:cNvPr id="8" name="Rectangle 2">
            <a:extLst>
              <a:ext uri="{FF2B5EF4-FFF2-40B4-BE49-F238E27FC236}">
                <a16:creationId xmlns:a16="http://schemas.microsoft.com/office/drawing/2014/main" id="{6CB2B641-921A-4D90-A2A4-557837ADB3FE}"/>
              </a:ext>
            </a:extLst>
          </p:cNvPr>
          <p:cNvSpPr>
            <a:spLocks noChangeArrowheads="1"/>
          </p:cNvSpPr>
          <p:nvPr/>
        </p:nvSpPr>
        <p:spPr bwMode="auto">
          <a:xfrm>
            <a:off x="685474" y="1119485"/>
            <a:ext cx="3960812" cy="566309"/>
          </a:xfrm>
          <a:prstGeom prst="rect">
            <a:avLst/>
          </a:prstGeom>
          <a:noFill/>
          <a:ln>
            <a:noFill/>
          </a:ln>
          <a:effectLst/>
        </p:spPr>
        <p:txBody>
          <a:bodyPr>
            <a:spAutoFit/>
          </a:bodyPr>
          <a:lstStyle/>
          <a:p>
            <a:pPr eaLnBrk="0" hangingPunct="0">
              <a:lnSpc>
                <a:spcPct val="110000"/>
              </a:lnSpc>
              <a:spcBef>
                <a:spcPct val="20000"/>
              </a:spcBef>
              <a:defRPr/>
            </a:pPr>
            <a:r>
              <a:rPr lang="en-GB" sz="2800" b="1" dirty="0">
                <a:solidFill>
                  <a:srgbClr val="002A13"/>
                </a:solidFill>
              </a:rPr>
              <a:t>IQC Information</a:t>
            </a:r>
            <a:endParaRPr lang="en-GB" sz="2800" b="1" dirty="0">
              <a:solidFill>
                <a:srgbClr val="002A13"/>
              </a:solidFill>
              <a:cs typeface="Times New Roman" pitchFamily="18" charset="0"/>
            </a:endParaRPr>
          </a:p>
        </p:txBody>
      </p:sp>
    </p:spTree>
    <p:extLst>
      <p:ext uri="{BB962C8B-B14F-4D97-AF65-F5344CB8AC3E}">
        <p14:creationId xmlns:p14="http://schemas.microsoft.com/office/powerpoint/2010/main" val="3725760291"/>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706564" y="1002127"/>
            <a:ext cx="8618537" cy="498598"/>
          </a:xfrm>
          <a:prstGeom prst="rect">
            <a:avLst/>
          </a:prstGeom>
          <a:noFill/>
          <a:ln w="9525">
            <a:noFill/>
            <a:miter lim="800000"/>
            <a:headEnd/>
            <a:tailEnd/>
          </a:ln>
        </p:spPr>
        <p:txBody>
          <a:bodyPr>
            <a:spAutoFit/>
          </a:bodyPr>
          <a:lstStyle/>
          <a:p>
            <a:pPr eaLnBrk="0" hangingPunct="0">
              <a:lnSpc>
                <a:spcPct val="110000"/>
              </a:lnSpc>
              <a:spcBef>
                <a:spcPct val="20000"/>
              </a:spcBef>
            </a:pPr>
            <a:r>
              <a:rPr lang="en-GB" sz="2400" b="1" dirty="0">
                <a:solidFill>
                  <a:srgbClr val="002A13"/>
                </a:solidFill>
                <a:latin typeface="Arial" charset="0"/>
              </a:rPr>
              <a:t>Then compare the IQC results to the </a:t>
            </a:r>
            <a:r>
              <a:rPr lang="en-GB" sz="2400" b="1" i="1" dirty="0">
                <a:solidFill>
                  <a:srgbClr val="002A13"/>
                </a:solidFill>
                <a:latin typeface="Arial" charset="0"/>
              </a:rPr>
              <a:t>RIQAS</a:t>
            </a:r>
            <a:r>
              <a:rPr lang="en-GB" sz="2400" b="1" dirty="0">
                <a:solidFill>
                  <a:srgbClr val="002A13"/>
                </a:solidFill>
                <a:latin typeface="Arial" charset="0"/>
              </a:rPr>
              <a:t> % deviations</a:t>
            </a:r>
          </a:p>
        </p:txBody>
      </p:sp>
      <p:grpSp>
        <p:nvGrpSpPr>
          <p:cNvPr id="2" name="Group 1">
            <a:extLst>
              <a:ext uri="{FF2B5EF4-FFF2-40B4-BE49-F238E27FC236}">
                <a16:creationId xmlns:a16="http://schemas.microsoft.com/office/drawing/2014/main" id="{2A180575-5DF2-44D3-9EEF-48353A75E450}"/>
              </a:ext>
            </a:extLst>
          </p:cNvPr>
          <p:cNvGrpSpPr/>
          <p:nvPr/>
        </p:nvGrpSpPr>
        <p:grpSpPr>
          <a:xfrm>
            <a:off x="3786996" y="1500725"/>
            <a:ext cx="8144654" cy="5065565"/>
            <a:chOff x="3221038" y="2135188"/>
            <a:chExt cx="7339012" cy="4724400"/>
          </a:xfrm>
        </p:grpSpPr>
        <p:pic>
          <p:nvPicPr>
            <p:cNvPr id="75777" name="Picture 2"/>
            <p:cNvPicPr>
              <a:picLocks noChangeAspect="1" noChangeArrowheads="1"/>
            </p:cNvPicPr>
            <p:nvPr/>
          </p:nvPicPr>
          <p:blipFill>
            <a:blip r:embed="rId3"/>
            <a:srcRect/>
            <a:stretch>
              <a:fillRect/>
            </a:stretch>
          </p:blipFill>
          <p:spPr bwMode="auto">
            <a:xfrm>
              <a:off x="3221038" y="2135188"/>
              <a:ext cx="7339012" cy="4724400"/>
            </a:xfrm>
            <a:prstGeom prst="rect">
              <a:avLst/>
            </a:prstGeom>
            <a:noFill/>
            <a:ln w="9525">
              <a:noFill/>
              <a:miter lim="800000"/>
              <a:headEnd/>
              <a:tailEnd/>
            </a:ln>
          </p:spPr>
        </p:pic>
        <p:cxnSp>
          <p:nvCxnSpPr>
            <p:cNvPr id="75779" name="Straight Connector 2"/>
            <p:cNvCxnSpPr>
              <a:cxnSpLocks noChangeShapeType="1"/>
            </p:cNvCxnSpPr>
            <p:nvPr/>
          </p:nvCxnSpPr>
          <p:spPr bwMode="auto">
            <a:xfrm>
              <a:off x="3575051" y="5013325"/>
              <a:ext cx="6913563" cy="0"/>
            </a:xfrm>
            <a:prstGeom prst="line">
              <a:avLst/>
            </a:prstGeom>
            <a:noFill/>
            <a:ln w="28575" algn="ctr">
              <a:solidFill>
                <a:srgbClr val="FF0000"/>
              </a:solidFill>
              <a:round/>
              <a:headEnd/>
              <a:tailEnd/>
            </a:ln>
          </p:spPr>
        </p:cxnSp>
        <p:cxnSp>
          <p:nvCxnSpPr>
            <p:cNvPr id="75780" name="Straight Connector 6"/>
            <p:cNvCxnSpPr>
              <a:cxnSpLocks noChangeShapeType="1"/>
            </p:cNvCxnSpPr>
            <p:nvPr/>
          </p:nvCxnSpPr>
          <p:spPr bwMode="auto">
            <a:xfrm>
              <a:off x="3575051" y="5084763"/>
              <a:ext cx="6913563" cy="0"/>
            </a:xfrm>
            <a:prstGeom prst="line">
              <a:avLst/>
            </a:prstGeom>
            <a:noFill/>
            <a:ln w="28575" algn="ctr">
              <a:solidFill>
                <a:srgbClr val="006600"/>
              </a:solidFill>
              <a:round/>
              <a:headEnd/>
              <a:tailEnd/>
            </a:ln>
          </p:spPr>
        </p:cxnSp>
      </p:grpSp>
      <p:sp>
        <p:nvSpPr>
          <p:cNvPr id="8" name="Text Box 3"/>
          <p:cNvSpPr txBox="1">
            <a:spLocks noChangeArrowheads="1"/>
          </p:cNvSpPr>
          <p:nvPr/>
        </p:nvSpPr>
        <p:spPr bwMode="auto">
          <a:xfrm>
            <a:off x="369052" y="2286583"/>
            <a:ext cx="3003877" cy="1514261"/>
          </a:xfrm>
          <a:prstGeom prst="rect">
            <a:avLst/>
          </a:prstGeom>
          <a:noFill/>
          <a:ln>
            <a:noFill/>
          </a:ln>
          <a:effectLst/>
        </p:spPr>
        <p:txBody>
          <a:bodyPr wrap="square">
            <a:spAutoFit/>
          </a:bodyPr>
          <a:lstStyle/>
          <a:p>
            <a:pPr marL="342900" indent="-342900" eaLnBrk="0" hangingPunct="0">
              <a:lnSpc>
                <a:spcPct val="110000"/>
              </a:lnSpc>
              <a:spcBef>
                <a:spcPct val="50000"/>
              </a:spcBef>
              <a:buFont typeface="Arial" pitchFamily="34" charset="0"/>
              <a:buChar char="•"/>
              <a:defRPr/>
            </a:pPr>
            <a:r>
              <a:rPr lang="en-GB" sz="2000" b="1" dirty="0">
                <a:solidFill>
                  <a:srgbClr val="00B050"/>
                </a:solidFill>
              </a:rPr>
              <a:t>Level 1 </a:t>
            </a:r>
            <a:r>
              <a:rPr lang="en-GB" sz="2000" b="1" dirty="0">
                <a:solidFill>
                  <a:schemeClr val="accent1">
                    <a:lumMod val="75000"/>
                  </a:schemeClr>
                </a:solidFill>
              </a:rPr>
              <a:t>	-1.60%</a:t>
            </a:r>
          </a:p>
          <a:p>
            <a:pPr marL="342900" indent="-342900" eaLnBrk="0" hangingPunct="0">
              <a:lnSpc>
                <a:spcPct val="110000"/>
              </a:lnSpc>
              <a:spcBef>
                <a:spcPct val="50000"/>
              </a:spcBef>
              <a:buFont typeface="Arial" pitchFamily="34" charset="0"/>
              <a:buChar char="•"/>
              <a:defRPr/>
            </a:pPr>
            <a:r>
              <a:rPr lang="en-GB" sz="2000" b="1" dirty="0">
                <a:solidFill>
                  <a:srgbClr val="FF0000"/>
                </a:solidFill>
              </a:rPr>
              <a:t>Level 2 </a:t>
            </a:r>
            <a:r>
              <a:rPr lang="en-GB" sz="2000" b="1" dirty="0">
                <a:solidFill>
                  <a:schemeClr val="accent1">
                    <a:lumMod val="75000"/>
                  </a:schemeClr>
                </a:solidFill>
              </a:rPr>
              <a:t>	-1.49%</a:t>
            </a:r>
          </a:p>
          <a:p>
            <a:pPr eaLnBrk="0" hangingPunct="0">
              <a:lnSpc>
                <a:spcPct val="110000"/>
              </a:lnSpc>
              <a:spcBef>
                <a:spcPct val="50000"/>
              </a:spcBef>
              <a:defRPr/>
            </a:pPr>
            <a:endParaRPr lang="en-GB" sz="2400" i="1" dirty="0">
              <a:solidFill>
                <a:srgbClr val="008000"/>
              </a:solidFill>
            </a:endParaRPr>
          </a:p>
        </p:txBody>
      </p:sp>
    </p:spTree>
    <p:extLst>
      <p:ext uri="{BB962C8B-B14F-4D97-AF65-F5344CB8AC3E}">
        <p14:creationId xmlns:p14="http://schemas.microsoft.com/office/powerpoint/2010/main" val="67054636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1681164" y="1212869"/>
            <a:ext cx="8713787" cy="529569"/>
          </a:xfrm>
          <a:prstGeom prst="rect">
            <a:avLst/>
          </a:prstGeom>
          <a:noFill/>
          <a:ln w="9525">
            <a:noFill/>
            <a:miter lim="800000"/>
            <a:headEnd/>
            <a:tailEnd/>
          </a:ln>
        </p:spPr>
        <p:txBody>
          <a:bodyPr>
            <a:spAutoFit/>
          </a:bodyPr>
          <a:lstStyle/>
          <a:p>
            <a:pPr eaLnBrk="0" hangingPunct="0">
              <a:lnSpc>
                <a:spcPct val="110000"/>
              </a:lnSpc>
              <a:spcBef>
                <a:spcPct val="20000"/>
              </a:spcBef>
            </a:pPr>
            <a:r>
              <a:rPr lang="en-GB" sz="2800" b="1" dirty="0">
                <a:solidFill>
                  <a:srgbClr val="002A13"/>
                </a:solidFill>
                <a:latin typeface="Arial" charset="0"/>
              </a:rPr>
              <a:t>Outcome of Performance query:</a:t>
            </a:r>
            <a:endParaRPr lang="en-GB" sz="2800" b="1" dirty="0">
              <a:solidFill>
                <a:srgbClr val="002A13"/>
              </a:solidFill>
              <a:latin typeface="Arial" charset="0"/>
              <a:cs typeface="Times New Roman" pitchFamily="18" charset="0"/>
            </a:endParaRPr>
          </a:p>
        </p:txBody>
      </p:sp>
      <p:sp>
        <p:nvSpPr>
          <p:cNvPr id="6" name="Text Box 3"/>
          <p:cNvSpPr txBox="1">
            <a:spLocks noChangeArrowheads="1"/>
          </p:cNvSpPr>
          <p:nvPr/>
        </p:nvSpPr>
        <p:spPr bwMode="auto">
          <a:xfrm>
            <a:off x="1681164" y="2504986"/>
            <a:ext cx="7295157" cy="2092881"/>
          </a:xfrm>
          <a:prstGeom prst="rect">
            <a:avLst/>
          </a:prstGeom>
          <a:noFill/>
          <a:ln>
            <a:noFill/>
          </a:ln>
          <a:effectLst/>
        </p:spPr>
        <p:txBody>
          <a:bodyPr wrap="square">
            <a:spAutoFit/>
          </a:bodyPr>
          <a:lstStyle/>
          <a:p>
            <a:pPr marL="342900" indent="-342900" eaLnBrk="0" hangingPunct="0">
              <a:lnSpc>
                <a:spcPct val="110000"/>
              </a:lnSpc>
              <a:spcBef>
                <a:spcPct val="50000"/>
              </a:spcBef>
              <a:buFont typeface="Arial" pitchFamily="34" charset="0"/>
              <a:buChar char="•"/>
              <a:defRPr/>
            </a:pPr>
            <a:r>
              <a:rPr lang="en-GB" sz="2000" b="1" dirty="0">
                <a:solidFill>
                  <a:srgbClr val="002A13"/>
                </a:solidFill>
              </a:rPr>
              <a:t>The participant’s IQC results showed the same deviation from the Mean for Comparison as their </a:t>
            </a:r>
            <a:r>
              <a:rPr lang="en-GB" sz="2000" b="1" dirty="0">
                <a:solidFill>
                  <a:srgbClr val="002A13"/>
                </a:solidFill>
                <a:latin typeface="Segoe UI" pitchFamily="34" charset="0"/>
                <a:ea typeface="Segoe UI" pitchFamily="34" charset="0"/>
                <a:cs typeface="Segoe UI" pitchFamily="34" charset="0"/>
              </a:rPr>
              <a:t>RIQAS </a:t>
            </a:r>
            <a:r>
              <a:rPr lang="en-GB" sz="2000" b="1" dirty="0">
                <a:solidFill>
                  <a:srgbClr val="002A13"/>
                </a:solidFill>
                <a:ea typeface="Segoe UI" pitchFamily="34" charset="0"/>
                <a:cs typeface="Segoe UI" pitchFamily="34" charset="0"/>
              </a:rPr>
              <a:t>results.</a:t>
            </a:r>
          </a:p>
          <a:p>
            <a:pPr eaLnBrk="0" hangingPunct="0">
              <a:lnSpc>
                <a:spcPct val="110000"/>
              </a:lnSpc>
              <a:spcBef>
                <a:spcPct val="50000"/>
              </a:spcBef>
              <a:defRPr/>
            </a:pPr>
            <a:endParaRPr lang="en-GB" sz="2000" b="1" i="1" dirty="0">
              <a:solidFill>
                <a:srgbClr val="002A13"/>
              </a:solidFill>
            </a:endParaRPr>
          </a:p>
          <a:p>
            <a:pPr marL="342900" indent="-342900" eaLnBrk="0" hangingPunct="0">
              <a:lnSpc>
                <a:spcPct val="110000"/>
              </a:lnSpc>
              <a:spcBef>
                <a:spcPct val="50000"/>
              </a:spcBef>
              <a:buFont typeface="Arial" pitchFamily="34" charset="0"/>
              <a:buChar char="•"/>
              <a:defRPr/>
            </a:pPr>
            <a:r>
              <a:rPr lang="en-GB" sz="2000" b="1" dirty="0">
                <a:solidFill>
                  <a:srgbClr val="002A13"/>
                </a:solidFill>
              </a:rPr>
              <a:t>The larger IQC acceptable range gave a false perception of accuracy and precision.</a:t>
            </a:r>
          </a:p>
        </p:txBody>
      </p:sp>
    </p:spTree>
    <p:extLst>
      <p:ext uri="{BB962C8B-B14F-4D97-AF65-F5344CB8AC3E}">
        <p14:creationId xmlns:p14="http://schemas.microsoft.com/office/powerpoint/2010/main" val="2786046169"/>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871BF-5B92-4261-A889-2286FF9395A0}"/>
              </a:ext>
            </a:extLst>
          </p:cNvPr>
          <p:cNvPicPr>
            <a:picLocks noChangeAspect="1"/>
          </p:cNvPicPr>
          <p:nvPr/>
        </p:nvPicPr>
        <p:blipFill>
          <a:blip r:embed="rId2"/>
          <a:stretch>
            <a:fillRect/>
          </a:stretch>
        </p:blipFill>
        <p:spPr>
          <a:xfrm>
            <a:off x="472576" y="1625228"/>
            <a:ext cx="5534025" cy="4495800"/>
          </a:xfrm>
          <a:prstGeom prst="rect">
            <a:avLst/>
          </a:prstGeom>
        </p:spPr>
      </p:pic>
      <p:pic>
        <p:nvPicPr>
          <p:cNvPr id="3" name="Picture 2">
            <a:extLst>
              <a:ext uri="{FF2B5EF4-FFF2-40B4-BE49-F238E27FC236}">
                <a16:creationId xmlns:a16="http://schemas.microsoft.com/office/drawing/2014/main" id="{9D883FEF-D28C-45DC-8B26-30D6733EF807}"/>
              </a:ext>
            </a:extLst>
          </p:cNvPr>
          <p:cNvPicPr>
            <a:picLocks noChangeAspect="1"/>
          </p:cNvPicPr>
          <p:nvPr/>
        </p:nvPicPr>
        <p:blipFill>
          <a:blip r:embed="rId3"/>
          <a:stretch>
            <a:fillRect/>
          </a:stretch>
        </p:blipFill>
        <p:spPr>
          <a:xfrm>
            <a:off x="6209211" y="1625227"/>
            <a:ext cx="5449894" cy="4495801"/>
          </a:xfrm>
          <a:prstGeom prst="rect">
            <a:avLst/>
          </a:prstGeom>
        </p:spPr>
      </p:pic>
      <p:sp>
        <p:nvSpPr>
          <p:cNvPr id="4" name="TextBox 3">
            <a:extLst>
              <a:ext uri="{FF2B5EF4-FFF2-40B4-BE49-F238E27FC236}">
                <a16:creationId xmlns:a16="http://schemas.microsoft.com/office/drawing/2014/main" id="{AA944B77-4B24-4692-8533-BBFFDC9E51B4}"/>
              </a:ext>
            </a:extLst>
          </p:cNvPr>
          <p:cNvSpPr txBox="1"/>
          <p:nvPr/>
        </p:nvSpPr>
        <p:spPr>
          <a:xfrm>
            <a:off x="472576" y="1057300"/>
            <a:ext cx="5100910" cy="369332"/>
          </a:xfrm>
          <a:prstGeom prst="rect">
            <a:avLst/>
          </a:prstGeom>
          <a:noFill/>
        </p:spPr>
        <p:txBody>
          <a:bodyPr wrap="square" rtlCol="0">
            <a:spAutoFit/>
          </a:bodyPr>
          <a:lstStyle/>
          <a:p>
            <a:r>
              <a:rPr lang="en-GB" dirty="0"/>
              <a:t>Protein, Total on Human Urine Programme</a:t>
            </a:r>
          </a:p>
        </p:txBody>
      </p:sp>
      <p:sp>
        <p:nvSpPr>
          <p:cNvPr id="5" name="TextBox 4">
            <a:extLst>
              <a:ext uri="{FF2B5EF4-FFF2-40B4-BE49-F238E27FC236}">
                <a16:creationId xmlns:a16="http://schemas.microsoft.com/office/drawing/2014/main" id="{C8C889C3-A003-4562-B816-1634784AA222}"/>
              </a:ext>
            </a:extLst>
          </p:cNvPr>
          <p:cNvSpPr txBox="1"/>
          <p:nvPr/>
        </p:nvSpPr>
        <p:spPr>
          <a:xfrm>
            <a:off x="6356421" y="1057300"/>
            <a:ext cx="2577737" cy="369332"/>
          </a:xfrm>
          <a:prstGeom prst="rect">
            <a:avLst/>
          </a:prstGeom>
          <a:noFill/>
        </p:spPr>
        <p:txBody>
          <a:bodyPr wrap="square" rtlCol="0">
            <a:spAutoFit/>
          </a:bodyPr>
          <a:lstStyle/>
          <a:p>
            <a:r>
              <a:rPr lang="en-GB" dirty="0"/>
              <a:t>Protein, Total on CSF</a:t>
            </a:r>
          </a:p>
        </p:txBody>
      </p:sp>
      <p:sp>
        <p:nvSpPr>
          <p:cNvPr id="6" name="TextBox 5">
            <a:extLst>
              <a:ext uri="{FF2B5EF4-FFF2-40B4-BE49-F238E27FC236}">
                <a16:creationId xmlns:a16="http://schemas.microsoft.com/office/drawing/2014/main" id="{F4BB3CC9-85A1-458D-B06C-DE15878CC135}"/>
              </a:ext>
            </a:extLst>
          </p:cNvPr>
          <p:cNvSpPr txBox="1"/>
          <p:nvPr/>
        </p:nvSpPr>
        <p:spPr>
          <a:xfrm>
            <a:off x="914396" y="6241244"/>
            <a:ext cx="10363200" cy="461665"/>
          </a:xfrm>
          <a:prstGeom prst="rect">
            <a:avLst/>
          </a:prstGeom>
          <a:noFill/>
        </p:spPr>
        <p:txBody>
          <a:bodyPr wrap="square" rtlCol="0">
            <a:spAutoFit/>
          </a:bodyPr>
          <a:lstStyle/>
          <a:p>
            <a:r>
              <a:rPr lang="en-GB" sz="2400" dirty="0">
                <a:solidFill>
                  <a:schemeClr val="accent1">
                    <a:lumMod val="50000"/>
                  </a:schemeClr>
                </a:solidFill>
              </a:rPr>
              <a:t>Lab were querying why performance was OK for CSF but poor on Human Urine</a:t>
            </a:r>
          </a:p>
        </p:txBody>
      </p:sp>
      <p:sp>
        <p:nvSpPr>
          <p:cNvPr id="7" name="TextBox 6">
            <a:extLst>
              <a:ext uri="{FF2B5EF4-FFF2-40B4-BE49-F238E27FC236}">
                <a16:creationId xmlns:a16="http://schemas.microsoft.com/office/drawing/2014/main" id="{14A767C5-04F5-413E-971D-EECF8B45B7E1}"/>
              </a:ext>
            </a:extLst>
          </p:cNvPr>
          <p:cNvSpPr txBox="1"/>
          <p:nvPr/>
        </p:nvSpPr>
        <p:spPr>
          <a:xfrm>
            <a:off x="3177793" y="303010"/>
            <a:ext cx="6009750" cy="461665"/>
          </a:xfrm>
          <a:prstGeom prst="rect">
            <a:avLst/>
          </a:prstGeom>
          <a:noFill/>
        </p:spPr>
        <p:txBody>
          <a:bodyPr wrap="square" rtlCol="0">
            <a:spAutoFit/>
          </a:bodyPr>
          <a:lstStyle/>
          <a:p>
            <a:pPr algn="ctr"/>
            <a:r>
              <a:rPr lang="en-GB" sz="2400" dirty="0">
                <a:solidFill>
                  <a:schemeClr val="bg1"/>
                </a:solidFill>
              </a:rPr>
              <a:t>TOTAL PROTEIN PERFROMANCE ISSUE</a:t>
            </a:r>
          </a:p>
        </p:txBody>
      </p:sp>
    </p:spTree>
    <p:extLst>
      <p:ext uri="{BB962C8B-B14F-4D97-AF65-F5344CB8AC3E}">
        <p14:creationId xmlns:p14="http://schemas.microsoft.com/office/powerpoint/2010/main" val="20961955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5879B7-1909-4E1A-AB73-25756A185145}"/>
              </a:ext>
            </a:extLst>
          </p:cNvPr>
          <p:cNvPicPr>
            <a:picLocks noChangeAspect="1"/>
          </p:cNvPicPr>
          <p:nvPr/>
        </p:nvPicPr>
        <p:blipFill>
          <a:blip r:embed="rId2"/>
          <a:stretch>
            <a:fillRect/>
          </a:stretch>
        </p:blipFill>
        <p:spPr>
          <a:xfrm>
            <a:off x="97563" y="1071154"/>
            <a:ext cx="7070250" cy="5786846"/>
          </a:xfrm>
          <a:prstGeom prst="rect">
            <a:avLst/>
          </a:prstGeom>
        </p:spPr>
      </p:pic>
      <p:sp>
        <p:nvSpPr>
          <p:cNvPr id="3" name="TextBox 2">
            <a:extLst>
              <a:ext uri="{FF2B5EF4-FFF2-40B4-BE49-F238E27FC236}">
                <a16:creationId xmlns:a16="http://schemas.microsoft.com/office/drawing/2014/main" id="{4BDC04CC-7B6B-40FB-85CD-4CDD859C55E4}"/>
              </a:ext>
            </a:extLst>
          </p:cNvPr>
          <p:cNvSpPr txBox="1"/>
          <p:nvPr/>
        </p:nvSpPr>
        <p:spPr>
          <a:xfrm>
            <a:off x="8177349" y="1689463"/>
            <a:ext cx="3917088" cy="2677656"/>
          </a:xfrm>
          <a:prstGeom prst="rect">
            <a:avLst/>
          </a:prstGeom>
          <a:noFill/>
        </p:spPr>
        <p:txBody>
          <a:bodyPr wrap="square" rtlCol="0">
            <a:spAutoFit/>
          </a:bodyPr>
          <a:lstStyle/>
          <a:p>
            <a:r>
              <a:rPr lang="en-GB" sz="2400" dirty="0"/>
              <a:t>CFAS calibrator shows different calibrator values for Protein in Urine and CSF. </a:t>
            </a:r>
          </a:p>
          <a:p>
            <a:endParaRPr lang="en-GB" sz="2400" dirty="0"/>
          </a:p>
          <a:p>
            <a:r>
              <a:rPr lang="en-GB" sz="2400" dirty="0"/>
              <a:t>The lab was using the same calibration for the different matrices. </a:t>
            </a:r>
          </a:p>
        </p:txBody>
      </p:sp>
      <p:sp>
        <p:nvSpPr>
          <p:cNvPr id="4" name="Rectangle 3">
            <a:extLst>
              <a:ext uri="{FF2B5EF4-FFF2-40B4-BE49-F238E27FC236}">
                <a16:creationId xmlns:a16="http://schemas.microsoft.com/office/drawing/2014/main" id="{E83B28F3-11CB-4FE5-98F8-3583F71655D4}"/>
              </a:ext>
            </a:extLst>
          </p:cNvPr>
          <p:cNvSpPr/>
          <p:nvPr/>
        </p:nvSpPr>
        <p:spPr>
          <a:xfrm>
            <a:off x="400594" y="5434149"/>
            <a:ext cx="6653349" cy="1332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2100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9B29A2-C6DC-4C61-969E-8755264A46C3}"/>
              </a:ext>
            </a:extLst>
          </p:cNvPr>
          <p:cNvPicPr>
            <a:picLocks noChangeAspect="1"/>
          </p:cNvPicPr>
          <p:nvPr/>
        </p:nvPicPr>
        <p:blipFill>
          <a:blip r:embed="rId2"/>
          <a:stretch>
            <a:fillRect/>
          </a:stretch>
        </p:blipFill>
        <p:spPr>
          <a:xfrm>
            <a:off x="966652" y="1523047"/>
            <a:ext cx="5486400" cy="4543425"/>
          </a:xfrm>
          <a:prstGeom prst="rect">
            <a:avLst/>
          </a:prstGeom>
        </p:spPr>
      </p:pic>
      <p:sp>
        <p:nvSpPr>
          <p:cNvPr id="3" name="TextBox 2">
            <a:extLst>
              <a:ext uri="{FF2B5EF4-FFF2-40B4-BE49-F238E27FC236}">
                <a16:creationId xmlns:a16="http://schemas.microsoft.com/office/drawing/2014/main" id="{B7C9E03F-F28A-40D6-B5DF-8215E9946392}"/>
              </a:ext>
            </a:extLst>
          </p:cNvPr>
          <p:cNvSpPr txBox="1"/>
          <p:nvPr/>
        </p:nvSpPr>
        <p:spPr>
          <a:xfrm>
            <a:off x="6905897" y="2246811"/>
            <a:ext cx="2891246" cy="1938992"/>
          </a:xfrm>
          <a:prstGeom prst="rect">
            <a:avLst/>
          </a:prstGeom>
          <a:noFill/>
        </p:spPr>
        <p:txBody>
          <a:bodyPr wrap="square" rtlCol="0">
            <a:spAutoFit/>
          </a:bodyPr>
          <a:lstStyle/>
          <a:p>
            <a:r>
              <a:rPr lang="en-GB" sz="2400" dirty="0"/>
              <a:t>Lab were advised to calibrate each test separately – here is the performance on the next sample. </a:t>
            </a:r>
          </a:p>
        </p:txBody>
      </p:sp>
    </p:spTree>
    <p:extLst>
      <p:ext uri="{BB962C8B-B14F-4D97-AF65-F5344CB8AC3E}">
        <p14:creationId xmlns:p14="http://schemas.microsoft.com/office/powerpoint/2010/main" val="34403979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242" y="1433014"/>
            <a:ext cx="9758149" cy="2585323"/>
          </a:xfrm>
          <a:prstGeom prst="rect">
            <a:avLst/>
          </a:prstGeom>
          <a:noFill/>
        </p:spPr>
        <p:txBody>
          <a:bodyPr wrap="square" rtlCol="0">
            <a:spAutoFit/>
          </a:bodyPr>
          <a:lstStyle/>
          <a:p>
            <a:pPr algn="ctr"/>
            <a:r>
              <a:rPr lang="en-GB" sz="5400" b="1" dirty="0"/>
              <a:t>Classification</a:t>
            </a:r>
          </a:p>
          <a:p>
            <a:pPr algn="ctr"/>
            <a:endParaRPr lang="en-GB" sz="5400" b="1" dirty="0"/>
          </a:p>
          <a:p>
            <a:pPr algn="ctr"/>
            <a:r>
              <a:rPr lang="en-GB" sz="5400" b="1" dirty="0"/>
              <a:t>Registering assay details correctly </a:t>
            </a:r>
            <a:endParaRPr lang="en-US" sz="5400" b="1" dirty="0"/>
          </a:p>
        </p:txBody>
      </p:sp>
    </p:spTree>
    <p:extLst>
      <p:ext uri="{BB962C8B-B14F-4D97-AF65-F5344CB8AC3E}">
        <p14:creationId xmlns:p14="http://schemas.microsoft.com/office/powerpoint/2010/main" val="39418549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CF4619-DC3E-40C9-B2FF-E89D3E4C6510}"/>
              </a:ext>
            </a:extLst>
          </p:cNvPr>
          <p:cNvPicPr>
            <a:picLocks noChangeAspect="1"/>
          </p:cNvPicPr>
          <p:nvPr/>
        </p:nvPicPr>
        <p:blipFill>
          <a:blip r:embed="rId2"/>
          <a:stretch>
            <a:fillRect/>
          </a:stretch>
        </p:blipFill>
        <p:spPr>
          <a:xfrm>
            <a:off x="350583" y="1109380"/>
            <a:ext cx="7026214" cy="1844381"/>
          </a:xfrm>
          <a:prstGeom prst="rect">
            <a:avLst/>
          </a:prstGeom>
        </p:spPr>
      </p:pic>
      <p:pic>
        <p:nvPicPr>
          <p:cNvPr id="5" name="Picture 4">
            <a:extLst>
              <a:ext uri="{FF2B5EF4-FFF2-40B4-BE49-F238E27FC236}">
                <a16:creationId xmlns:a16="http://schemas.microsoft.com/office/drawing/2014/main" id="{3FC8FC37-966B-43AF-873F-44BD781EEFA8}"/>
              </a:ext>
            </a:extLst>
          </p:cNvPr>
          <p:cNvPicPr>
            <a:picLocks noChangeAspect="1"/>
          </p:cNvPicPr>
          <p:nvPr/>
        </p:nvPicPr>
        <p:blipFill>
          <a:blip r:embed="rId3"/>
          <a:stretch>
            <a:fillRect/>
          </a:stretch>
        </p:blipFill>
        <p:spPr>
          <a:xfrm>
            <a:off x="265532" y="2585377"/>
            <a:ext cx="6816755" cy="3558014"/>
          </a:xfrm>
          <a:prstGeom prst="rect">
            <a:avLst/>
          </a:prstGeom>
        </p:spPr>
      </p:pic>
      <p:pic>
        <p:nvPicPr>
          <p:cNvPr id="6" name="Picture 5">
            <a:extLst>
              <a:ext uri="{FF2B5EF4-FFF2-40B4-BE49-F238E27FC236}">
                <a16:creationId xmlns:a16="http://schemas.microsoft.com/office/drawing/2014/main" id="{2EDD4340-9740-4480-BB83-3C51BF5BE869}"/>
              </a:ext>
            </a:extLst>
          </p:cNvPr>
          <p:cNvPicPr>
            <a:picLocks noChangeAspect="1"/>
          </p:cNvPicPr>
          <p:nvPr/>
        </p:nvPicPr>
        <p:blipFill>
          <a:blip r:embed="rId4"/>
          <a:stretch>
            <a:fillRect/>
          </a:stretch>
        </p:blipFill>
        <p:spPr>
          <a:xfrm>
            <a:off x="7250232" y="4003222"/>
            <a:ext cx="4941768" cy="1020495"/>
          </a:xfrm>
          <a:prstGeom prst="rect">
            <a:avLst/>
          </a:prstGeom>
        </p:spPr>
      </p:pic>
      <p:sp>
        <p:nvSpPr>
          <p:cNvPr id="2" name="TextBox 1"/>
          <p:cNvSpPr txBox="1"/>
          <p:nvPr/>
        </p:nvSpPr>
        <p:spPr>
          <a:xfrm>
            <a:off x="7724775" y="1667435"/>
            <a:ext cx="4000500" cy="1077218"/>
          </a:xfrm>
          <a:prstGeom prst="rect">
            <a:avLst/>
          </a:prstGeom>
          <a:noFill/>
        </p:spPr>
        <p:txBody>
          <a:bodyPr wrap="square" rtlCol="0">
            <a:spAutoFit/>
          </a:bodyPr>
          <a:lstStyle/>
          <a:p>
            <a:pPr algn="ctr"/>
            <a:r>
              <a:rPr lang="en-GB" sz="3200" dirty="0">
                <a:solidFill>
                  <a:srgbClr val="0070C0"/>
                </a:solidFill>
              </a:rPr>
              <a:t>please look at this Beckman kit insert</a:t>
            </a:r>
            <a:endParaRPr lang="en-US" sz="3200" dirty="0">
              <a:solidFill>
                <a:srgbClr val="0070C0"/>
              </a:solidFill>
            </a:endParaRPr>
          </a:p>
        </p:txBody>
      </p:sp>
    </p:spTree>
    <p:extLst>
      <p:ext uri="{BB962C8B-B14F-4D97-AF65-F5344CB8AC3E}">
        <p14:creationId xmlns:p14="http://schemas.microsoft.com/office/powerpoint/2010/main" val="3079496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371" name="Text Box 3"/>
          <p:cNvSpPr txBox="1">
            <a:spLocks noChangeArrowheads="1"/>
          </p:cNvSpPr>
          <p:nvPr/>
        </p:nvSpPr>
        <p:spPr bwMode="auto">
          <a:xfrm>
            <a:off x="1659165" y="1490209"/>
            <a:ext cx="4082875" cy="2308324"/>
          </a:xfrm>
          <a:prstGeom prst="rect">
            <a:avLst/>
          </a:prstGeom>
          <a:noFill/>
          <a:ln w="38100">
            <a:noFill/>
            <a:miter lim="800000"/>
            <a:headEnd/>
            <a:tailEnd/>
          </a:ln>
          <a:effectLst/>
        </p:spPr>
        <p:txBody>
          <a:bodyPr wrap="square">
            <a:spAutoFit/>
          </a:bodyPr>
          <a:lstStyle/>
          <a:p>
            <a:pPr eaLnBrk="1" hangingPunct="1">
              <a:lnSpc>
                <a:spcPct val="100000"/>
              </a:lnSpc>
              <a:spcBef>
                <a:spcPct val="0"/>
              </a:spcBef>
              <a:buFontTx/>
              <a:buNone/>
              <a:defRPr/>
            </a:pPr>
            <a:r>
              <a:rPr lang="en-GB" sz="2400" b="1" dirty="0">
                <a:solidFill>
                  <a:srgbClr val="000000"/>
                </a:solidFill>
                <a:latin typeface="Century Gothic" pitchFamily="34" charset="0"/>
              </a:rPr>
              <a:t>Up to seven sub-reports are displayed, providing a variety of performance indicators and comparisons to allow easy interpretation</a:t>
            </a:r>
            <a:endParaRPr lang="en-US" sz="2400" b="1" dirty="0">
              <a:solidFill>
                <a:srgbClr val="000000"/>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517" y="993186"/>
            <a:ext cx="4675941" cy="5840936"/>
          </a:xfrm>
          <a:prstGeom prst="rect">
            <a:avLst/>
          </a:prstGeom>
          <a:ln w="28575">
            <a:solidFill>
              <a:srgbClr val="002060"/>
            </a:solidFill>
          </a:ln>
        </p:spPr>
      </p:pic>
    </p:spTree>
    <p:extLst>
      <p:ext uri="{BB962C8B-B14F-4D97-AF65-F5344CB8AC3E}">
        <p14:creationId xmlns:p14="http://schemas.microsoft.com/office/powerpoint/2010/main" val="698784608"/>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volve Question"/>
          <p:cNvSpPr>
            <a:spLocks noGrp="1"/>
          </p:cNvSpPr>
          <p:nvPr>
            <p:ph type="title"/>
          </p:nvPr>
        </p:nvSpPr>
        <p:spPr>
          <a:xfrm>
            <a:off x="1219200" y="1324634"/>
            <a:ext cx="9753600" cy="535531"/>
          </a:xfrm>
        </p:spPr>
        <p:txBody>
          <a:bodyPr wrap="square">
            <a:spAutoFit/>
          </a:bodyPr>
          <a:lstStyle/>
          <a:p>
            <a:pPr algn="ctr"/>
            <a:r>
              <a:rPr lang="en-GB" sz="3200">
                <a:latin typeface="+mn-lt"/>
              </a:rPr>
              <a:t>Which method code would you put this AST kit under?</a:t>
            </a:r>
            <a:endParaRPr lang="en-US" sz="3200" dirty="0">
              <a:latin typeface="+mn-lt"/>
            </a:endParaRPr>
          </a:p>
        </p:txBody>
      </p:sp>
      <p:sp>
        <p:nvSpPr>
          <p:cNvPr id="4" name="Nvolve Answer 1"/>
          <p:cNvSpPr txBox="1">
            <a:spLocks/>
          </p:cNvSpPr>
          <p:nvPr>
            <p:custDataLst>
              <p:tags r:id="rId2"/>
            </p:custDataLst>
          </p:nvPr>
        </p:nvSpPr>
        <p:spPr>
          <a:xfrm>
            <a:off x="1165742" y="2354756"/>
            <a:ext cx="7112000" cy="2544286"/>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Beckman IFCC Ref. with P5P</a:t>
            </a:r>
          </a:p>
          <a:p>
            <a:r>
              <a:rPr lang="en-GB" dirty="0"/>
              <a:t>Beckman mod. IFCC Ref. without P5P</a:t>
            </a:r>
          </a:p>
          <a:p>
            <a:r>
              <a:rPr lang="en-US" dirty="0"/>
              <a:t>Beckman (extinction coefficient)</a:t>
            </a:r>
          </a:p>
          <a:p>
            <a:r>
              <a:rPr lang="en-US" dirty="0"/>
              <a:t>Colorimetric</a:t>
            </a:r>
          </a:p>
          <a:p>
            <a:r>
              <a:rPr lang="en-US" dirty="0" err="1"/>
              <a:t>Tris</a:t>
            </a:r>
            <a:r>
              <a:rPr lang="en-US" dirty="0"/>
              <a:t> buffer without P5P</a:t>
            </a:r>
          </a:p>
        </p:txBody>
      </p:sp>
    </p:spTree>
    <p:custDataLst>
      <p:tags r:id="rId1"/>
    </p:custDataLst>
    <p:extLst>
      <p:ext uri="{BB962C8B-B14F-4D97-AF65-F5344CB8AC3E}">
        <p14:creationId xmlns:p14="http://schemas.microsoft.com/office/powerpoint/2010/main" val="22079318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3D5642-C659-4930-895E-C9010D9F8B80}"/>
              </a:ext>
            </a:extLst>
          </p:cNvPr>
          <p:cNvPicPr>
            <a:picLocks noChangeAspect="1"/>
          </p:cNvPicPr>
          <p:nvPr/>
        </p:nvPicPr>
        <p:blipFill>
          <a:blip r:embed="rId2"/>
          <a:stretch>
            <a:fillRect/>
          </a:stretch>
        </p:blipFill>
        <p:spPr>
          <a:xfrm>
            <a:off x="280913" y="978745"/>
            <a:ext cx="4764362" cy="1250645"/>
          </a:xfrm>
          <a:prstGeom prst="rect">
            <a:avLst/>
          </a:prstGeom>
        </p:spPr>
      </p:pic>
      <p:pic>
        <p:nvPicPr>
          <p:cNvPr id="5" name="Picture 4">
            <a:extLst>
              <a:ext uri="{FF2B5EF4-FFF2-40B4-BE49-F238E27FC236}">
                <a16:creationId xmlns:a16="http://schemas.microsoft.com/office/drawing/2014/main" id="{3FC8FC37-966B-43AF-873F-44BD781EEFA8}"/>
              </a:ext>
            </a:extLst>
          </p:cNvPr>
          <p:cNvPicPr>
            <a:picLocks noChangeAspect="1"/>
          </p:cNvPicPr>
          <p:nvPr/>
        </p:nvPicPr>
        <p:blipFill>
          <a:blip r:embed="rId3"/>
          <a:stretch>
            <a:fillRect/>
          </a:stretch>
        </p:blipFill>
        <p:spPr>
          <a:xfrm>
            <a:off x="250915" y="1980304"/>
            <a:ext cx="6816755" cy="3558014"/>
          </a:xfrm>
          <a:prstGeom prst="rect">
            <a:avLst/>
          </a:prstGeom>
        </p:spPr>
      </p:pic>
      <p:pic>
        <p:nvPicPr>
          <p:cNvPr id="6" name="Picture 5">
            <a:extLst>
              <a:ext uri="{FF2B5EF4-FFF2-40B4-BE49-F238E27FC236}">
                <a16:creationId xmlns:a16="http://schemas.microsoft.com/office/drawing/2014/main" id="{2EDD4340-9740-4480-BB83-3C51BF5BE869}"/>
              </a:ext>
            </a:extLst>
          </p:cNvPr>
          <p:cNvPicPr>
            <a:picLocks noChangeAspect="1"/>
          </p:cNvPicPr>
          <p:nvPr/>
        </p:nvPicPr>
        <p:blipFill>
          <a:blip r:embed="rId4"/>
          <a:stretch>
            <a:fillRect/>
          </a:stretch>
        </p:blipFill>
        <p:spPr>
          <a:xfrm>
            <a:off x="7115761" y="1502069"/>
            <a:ext cx="4941768" cy="1020495"/>
          </a:xfrm>
          <a:prstGeom prst="rect">
            <a:avLst/>
          </a:prstGeom>
        </p:spPr>
      </p:pic>
      <p:pic>
        <p:nvPicPr>
          <p:cNvPr id="3" name="Picture 2"/>
          <p:cNvPicPr>
            <a:picLocks noChangeAspect="1"/>
          </p:cNvPicPr>
          <p:nvPr/>
        </p:nvPicPr>
        <p:blipFill>
          <a:blip r:embed="rId5"/>
          <a:stretch>
            <a:fillRect/>
          </a:stretch>
        </p:blipFill>
        <p:spPr>
          <a:xfrm>
            <a:off x="261220" y="5754816"/>
            <a:ext cx="6854541" cy="1103184"/>
          </a:xfrm>
          <a:prstGeom prst="rect">
            <a:avLst/>
          </a:prstGeom>
        </p:spPr>
      </p:pic>
      <p:pic>
        <p:nvPicPr>
          <p:cNvPr id="7" name="Picture 6"/>
          <p:cNvPicPr>
            <a:picLocks noChangeAspect="1"/>
          </p:cNvPicPr>
          <p:nvPr/>
        </p:nvPicPr>
        <p:blipFill>
          <a:blip r:embed="rId6"/>
          <a:stretch>
            <a:fillRect/>
          </a:stretch>
        </p:blipFill>
        <p:spPr>
          <a:xfrm>
            <a:off x="6979682" y="3424616"/>
            <a:ext cx="5077847" cy="2155913"/>
          </a:xfrm>
          <a:prstGeom prst="rect">
            <a:avLst/>
          </a:prstGeom>
        </p:spPr>
      </p:pic>
    </p:spTree>
    <p:extLst>
      <p:ext uri="{BB962C8B-B14F-4D97-AF65-F5344CB8AC3E}">
        <p14:creationId xmlns:p14="http://schemas.microsoft.com/office/powerpoint/2010/main" val="33928580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volve Question"/>
          <p:cNvSpPr>
            <a:spLocks noGrp="1"/>
          </p:cNvSpPr>
          <p:nvPr>
            <p:ph type="title"/>
          </p:nvPr>
        </p:nvSpPr>
        <p:spPr>
          <a:xfrm>
            <a:off x="1219200" y="1324634"/>
            <a:ext cx="9753600" cy="535531"/>
          </a:xfrm>
        </p:spPr>
        <p:txBody>
          <a:bodyPr wrap="square">
            <a:spAutoFit/>
          </a:bodyPr>
          <a:lstStyle/>
          <a:p>
            <a:pPr algn="ctr"/>
            <a:r>
              <a:rPr lang="en-GB" sz="3200">
                <a:latin typeface="+mn-lt"/>
              </a:rPr>
              <a:t>Which method code would you put this AST kit under?</a:t>
            </a:r>
            <a:endParaRPr lang="en-US" sz="3200" dirty="0">
              <a:latin typeface="+mn-lt"/>
            </a:endParaRPr>
          </a:p>
        </p:txBody>
      </p:sp>
      <p:sp>
        <p:nvSpPr>
          <p:cNvPr id="4" name="Nvolve Answer 1"/>
          <p:cNvSpPr txBox="1">
            <a:spLocks/>
          </p:cNvSpPr>
          <p:nvPr>
            <p:custDataLst>
              <p:tags r:id="rId2"/>
            </p:custDataLst>
          </p:nvPr>
        </p:nvSpPr>
        <p:spPr>
          <a:xfrm>
            <a:off x="1165742" y="2354756"/>
            <a:ext cx="7112000" cy="2544286"/>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Beckman IFCC Ref. with P5P</a:t>
            </a:r>
          </a:p>
          <a:p>
            <a:r>
              <a:rPr lang="en-GB" dirty="0"/>
              <a:t>Beckman mod. IFCC Ref. without P5P</a:t>
            </a:r>
          </a:p>
          <a:p>
            <a:r>
              <a:rPr lang="en-US" dirty="0"/>
              <a:t>Beckman (extinction coefficient)</a:t>
            </a:r>
          </a:p>
          <a:p>
            <a:r>
              <a:rPr lang="en-US" strike="sngStrike" dirty="0"/>
              <a:t>Colorimetric</a:t>
            </a:r>
          </a:p>
          <a:p>
            <a:r>
              <a:rPr lang="en-US" strike="sngStrike" dirty="0" err="1"/>
              <a:t>Tris</a:t>
            </a:r>
            <a:r>
              <a:rPr lang="en-US" strike="sngStrike" dirty="0"/>
              <a:t> buffer without P5P</a:t>
            </a:r>
          </a:p>
        </p:txBody>
      </p:sp>
    </p:spTree>
    <p:custDataLst>
      <p:tags r:id="rId1"/>
    </p:custDataLst>
    <p:extLst>
      <p:ext uri="{BB962C8B-B14F-4D97-AF65-F5344CB8AC3E}">
        <p14:creationId xmlns:p14="http://schemas.microsoft.com/office/powerpoint/2010/main" val="35012109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C8FC37-966B-43AF-873F-44BD781EEFA8}"/>
              </a:ext>
            </a:extLst>
          </p:cNvPr>
          <p:cNvPicPr>
            <a:picLocks noChangeAspect="1"/>
          </p:cNvPicPr>
          <p:nvPr/>
        </p:nvPicPr>
        <p:blipFill>
          <a:blip r:embed="rId2"/>
          <a:stretch>
            <a:fillRect/>
          </a:stretch>
        </p:blipFill>
        <p:spPr>
          <a:xfrm>
            <a:off x="171403" y="1174603"/>
            <a:ext cx="6816755" cy="3558014"/>
          </a:xfrm>
          <a:prstGeom prst="rect">
            <a:avLst/>
          </a:prstGeom>
        </p:spPr>
      </p:pic>
      <p:pic>
        <p:nvPicPr>
          <p:cNvPr id="6" name="Picture 5">
            <a:extLst>
              <a:ext uri="{FF2B5EF4-FFF2-40B4-BE49-F238E27FC236}">
                <a16:creationId xmlns:a16="http://schemas.microsoft.com/office/drawing/2014/main" id="{2EDD4340-9740-4480-BB83-3C51BF5BE869}"/>
              </a:ext>
            </a:extLst>
          </p:cNvPr>
          <p:cNvPicPr>
            <a:picLocks noChangeAspect="1"/>
          </p:cNvPicPr>
          <p:nvPr/>
        </p:nvPicPr>
        <p:blipFill>
          <a:blip r:embed="rId3"/>
          <a:stretch>
            <a:fillRect/>
          </a:stretch>
        </p:blipFill>
        <p:spPr>
          <a:xfrm>
            <a:off x="7115761" y="1502069"/>
            <a:ext cx="4941768" cy="1020495"/>
          </a:xfrm>
          <a:prstGeom prst="rect">
            <a:avLst/>
          </a:prstGeom>
        </p:spPr>
      </p:pic>
      <p:pic>
        <p:nvPicPr>
          <p:cNvPr id="3" name="Picture 2"/>
          <p:cNvPicPr>
            <a:picLocks noChangeAspect="1"/>
          </p:cNvPicPr>
          <p:nvPr/>
        </p:nvPicPr>
        <p:blipFill>
          <a:blip r:embed="rId4"/>
          <a:stretch>
            <a:fillRect/>
          </a:stretch>
        </p:blipFill>
        <p:spPr>
          <a:xfrm>
            <a:off x="181708" y="4949115"/>
            <a:ext cx="6854541" cy="1103184"/>
          </a:xfrm>
          <a:prstGeom prst="rect">
            <a:avLst/>
          </a:prstGeom>
        </p:spPr>
      </p:pic>
      <p:pic>
        <p:nvPicPr>
          <p:cNvPr id="7" name="Picture 6"/>
          <p:cNvPicPr>
            <a:picLocks noChangeAspect="1"/>
          </p:cNvPicPr>
          <p:nvPr/>
        </p:nvPicPr>
        <p:blipFill>
          <a:blip r:embed="rId5"/>
          <a:stretch>
            <a:fillRect/>
          </a:stretch>
        </p:blipFill>
        <p:spPr>
          <a:xfrm>
            <a:off x="6979682" y="3424616"/>
            <a:ext cx="5077847" cy="2155913"/>
          </a:xfrm>
          <a:prstGeom prst="rect">
            <a:avLst/>
          </a:prstGeom>
        </p:spPr>
      </p:pic>
      <p:sp>
        <p:nvSpPr>
          <p:cNvPr id="8" name="TextBox 7"/>
          <p:cNvSpPr txBox="1"/>
          <p:nvPr/>
        </p:nvSpPr>
        <p:spPr>
          <a:xfrm>
            <a:off x="7115761" y="5400916"/>
            <a:ext cx="4489051" cy="830997"/>
          </a:xfrm>
          <a:prstGeom prst="rect">
            <a:avLst/>
          </a:prstGeom>
          <a:noFill/>
        </p:spPr>
        <p:txBody>
          <a:bodyPr wrap="square" rtlCol="0">
            <a:spAutoFit/>
          </a:bodyPr>
          <a:lstStyle/>
          <a:p>
            <a:r>
              <a:rPr lang="en-GB" sz="2400" dirty="0">
                <a:solidFill>
                  <a:srgbClr val="00B0F0"/>
                </a:solidFill>
              </a:rPr>
              <a:t>Nowhere does it mention P5P (pridoxal-5’-phosphate)</a:t>
            </a:r>
            <a:endParaRPr lang="en-US" sz="2400" dirty="0">
              <a:solidFill>
                <a:srgbClr val="00B0F0"/>
              </a:solidFill>
            </a:endParaRPr>
          </a:p>
        </p:txBody>
      </p:sp>
    </p:spTree>
    <p:extLst>
      <p:ext uri="{BB962C8B-B14F-4D97-AF65-F5344CB8AC3E}">
        <p14:creationId xmlns:p14="http://schemas.microsoft.com/office/powerpoint/2010/main" val="38653511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volve Question"/>
          <p:cNvSpPr>
            <a:spLocks noGrp="1"/>
          </p:cNvSpPr>
          <p:nvPr>
            <p:ph type="title"/>
          </p:nvPr>
        </p:nvSpPr>
        <p:spPr>
          <a:xfrm>
            <a:off x="1219200" y="1324634"/>
            <a:ext cx="9753600" cy="535531"/>
          </a:xfrm>
        </p:spPr>
        <p:txBody>
          <a:bodyPr wrap="square">
            <a:spAutoFit/>
          </a:bodyPr>
          <a:lstStyle/>
          <a:p>
            <a:pPr algn="ctr"/>
            <a:r>
              <a:rPr lang="en-GB" sz="3200">
                <a:latin typeface="+mn-lt"/>
              </a:rPr>
              <a:t>Which method code would you put this AST kit under?</a:t>
            </a:r>
            <a:endParaRPr lang="en-US" sz="3200" dirty="0">
              <a:latin typeface="+mn-lt"/>
            </a:endParaRPr>
          </a:p>
        </p:txBody>
      </p:sp>
      <p:sp>
        <p:nvSpPr>
          <p:cNvPr id="4" name="Nvolve Answer 1"/>
          <p:cNvSpPr txBox="1">
            <a:spLocks/>
          </p:cNvSpPr>
          <p:nvPr>
            <p:custDataLst>
              <p:tags r:id="rId2"/>
            </p:custDataLst>
          </p:nvPr>
        </p:nvSpPr>
        <p:spPr>
          <a:xfrm>
            <a:off x="1165742" y="2354756"/>
            <a:ext cx="7112000" cy="2544286"/>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trike="sngStrike" dirty="0"/>
              <a:t>Beckman IFCC Ref. with P5P</a:t>
            </a:r>
          </a:p>
          <a:p>
            <a:r>
              <a:rPr lang="en-GB" dirty="0"/>
              <a:t>Beckman mod. IFCC Ref. without P5P</a:t>
            </a:r>
          </a:p>
          <a:p>
            <a:r>
              <a:rPr lang="en-US" dirty="0"/>
              <a:t>Beckman (extinction coefficient)</a:t>
            </a:r>
          </a:p>
          <a:p>
            <a:r>
              <a:rPr lang="en-US" strike="sngStrike" dirty="0"/>
              <a:t>Colorimetric</a:t>
            </a:r>
          </a:p>
          <a:p>
            <a:r>
              <a:rPr lang="en-US" strike="sngStrike" dirty="0" err="1"/>
              <a:t>Tris</a:t>
            </a:r>
            <a:r>
              <a:rPr lang="en-US" strike="sngStrike" dirty="0"/>
              <a:t> buffer without P5P</a:t>
            </a:r>
          </a:p>
        </p:txBody>
      </p:sp>
    </p:spTree>
    <p:custDataLst>
      <p:tags r:id="rId1"/>
    </p:custDataLst>
    <p:extLst>
      <p:ext uri="{BB962C8B-B14F-4D97-AF65-F5344CB8AC3E}">
        <p14:creationId xmlns:p14="http://schemas.microsoft.com/office/powerpoint/2010/main" val="10689432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ED5504-919C-4EF2-A227-BC52809C57BE}"/>
              </a:ext>
            </a:extLst>
          </p:cNvPr>
          <p:cNvPicPr>
            <a:picLocks noChangeAspect="1"/>
          </p:cNvPicPr>
          <p:nvPr/>
        </p:nvPicPr>
        <p:blipFill rotWithShape="1">
          <a:blip r:embed="rId2"/>
          <a:srcRect r="735"/>
          <a:stretch/>
        </p:blipFill>
        <p:spPr>
          <a:xfrm>
            <a:off x="0" y="3495815"/>
            <a:ext cx="12102353" cy="3362185"/>
          </a:xfrm>
          <a:prstGeom prst="rect">
            <a:avLst/>
          </a:prstGeom>
        </p:spPr>
      </p:pic>
      <p:sp>
        <p:nvSpPr>
          <p:cNvPr id="2" name="TextBox 1"/>
          <p:cNvSpPr txBox="1"/>
          <p:nvPr/>
        </p:nvSpPr>
        <p:spPr>
          <a:xfrm>
            <a:off x="1398494" y="1200945"/>
            <a:ext cx="10085294" cy="523220"/>
          </a:xfrm>
          <a:prstGeom prst="rect">
            <a:avLst/>
          </a:prstGeom>
          <a:noFill/>
        </p:spPr>
        <p:txBody>
          <a:bodyPr wrap="square" rtlCol="0">
            <a:spAutoFit/>
          </a:bodyPr>
          <a:lstStyle/>
          <a:p>
            <a:r>
              <a:rPr lang="en-GB" sz="2800" dirty="0">
                <a:solidFill>
                  <a:srgbClr val="0070C0"/>
                </a:solidFill>
              </a:rPr>
              <a:t>Beckman do however have other kits that do use P5P</a:t>
            </a:r>
            <a:endParaRPr lang="en-US" sz="2800" dirty="0">
              <a:solidFill>
                <a:srgbClr val="0070C0"/>
              </a:solidFill>
            </a:endParaRPr>
          </a:p>
        </p:txBody>
      </p:sp>
      <p:pic>
        <p:nvPicPr>
          <p:cNvPr id="5" name="Picture 4">
            <a:extLst>
              <a:ext uri="{FF2B5EF4-FFF2-40B4-BE49-F238E27FC236}">
                <a16:creationId xmlns:a16="http://schemas.microsoft.com/office/drawing/2014/main" id="{BD46ABF6-C8DE-4B92-A10E-F364AF00FDD0}"/>
              </a:ext>
            </a:extLst>
          </p:cNvPr>
          <p:cNvPicPr>
            <a:picLocks noChangeAspect="1"/>
          </p:cNvPicPr>
          <p:nvPr/>
        </p:nvPicPr>
        <p:blipFill>
          <a:blip r:embed="rId3"/>
          <a:stretch>
            <a:fillRect/>
          </a:stretch>
        </p:blipFill>
        <p:spPr>
          <a:xfrm>
            <a:off x="128371" y="1724165"/>
            <a:ext cx="7401982" cy="1771650"/>
          </a:xfrm>
          <a:prstGeom prst="rect">
            <a:avLst/>
          </a:prstGeom>
        </p:spPr>
      </p:pic>
    </p:spTree>
    <p:extLst>
      <p:ext uri="{BB962C8B-B14F-4D97-AF65-F5344CB8AC3E}">
        <p14:creationId xmlns:p14="http://schemas.microsoft.com/office/powerpoint/2010/main" val="25937919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805FC-01A2-40DB-B015-308D2F067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218" y="854974"/>
            <a:ext cx="8631814" cy="5863878"/>
          </a:xfrm>
          <a:prstGeom prst="rect">
            <a:avLst/>
          </a:prstGeom>
        </p:spPr>
      </p:pic>
      <p:sp>
        <p:nvSpPr>
          <p:cNvPr id="2" name="TextBox 1"/>
          <p:cNvSpPr txBox="1"/>
          <p:nvPr/>
        </p:nvSpPr>
        <p:spPr>
          <a:xfrm>
            <a:off x="82707" y="1250143"/>
            <a:ext cx="2109887" cy="3539430"/>
          </a:xfrm>
          <a:prstGeom prst="rect">
            <a:avLst/>
          </a:prstGeom>
          <a:solidFill>
            <a:srgbClr val="FFFFFF"/>
          </a:solidFill>
        </p:spPr>
        <p:txBody>
          <a:bodyPr wrap="square" rtlCol="0">
            <a:spAutoFit/>
          </a:bodyPr>
          <a:lstStyle/>
          <a:p>
            <a:r>
              <a:rPr lang="en-GB" sz="2800" dirty="0">
                <a:solidFill>
                  <a:srgbClr val="0070C0"/>
                </a:solidFill>
              </a:rPr>
              <a:t>For some labs (mainly South America) there is a different calibrator traceability</a:t>
            </a:r>
            <a:endParaRPr lang="en-US" sz="2800" dirty="0">
              <a:solidFill>
                <a:srgbClr val="0070C0"/>
              </a:solidFill>
            </a:endParaRPr>
          </a:p>
        </p:txBody>
      </p:sp>
    </p:spTree>
    <p:extLst>
      <p:ext uri="{BB962C8B-B14F-4D97-AF65-F5344CB8AC3E}">
        <p14:creationId xmlns:p14="http://schemas.microsoft.com/office/powerpoint/2010/main" val="13650696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volve Question"/>
          <p:cNvSpPr>
            <a:spLocks noGrp="1"/>
          </p:cNvSpPr>
          <p:nvPr>
            <p:ph type="title"/>
          </p:nvPr>
        </p:nvSpPr>
        <p:spPr>
          <a:xfrm>
            <a:off x="1219200" y="1324634"/>
            <a:ext cx="9753600" cy="535531"/>
          </a:xfrm>
        </p:spPr>
        <p:txBody>
          <a:bodyPr wrap="square">
            <a:spAutoFit/>
          </a:bodyPr>
          <a:lstStyle/>
          <a:p>
            <a:pPr algn="ctr"/>
            <a:r>
              <a:rPr lang="en-GB" sz="3200">
                <a:latin typeface="+mn-lt"/>
              </a:rPr>
              <a:t>Which method code would you put this AST kit under?</a:t>
            </a:r>
            <a:endParaRPr lang="en-US" sz="3200" dirty="0">
              <a:latin typeface="+mn-lt"/>
            </a:endParaRPr>
          </a:p>
        </p:txBody>
      </p:sp>
      <p:sp>
        <p:nvSpPr>
          <p:cNvPr id="4" name="Nvolve Answer 1"/>
          <p:cNvSpPr txBox="1">
            <a:spLocks/>
          </p:cNvSpPr>
          <p:nvPr>
            <p:custDataLst>
              <p:tags r:id="rId2"/>
            </p:custDataLst>
          </p:nvPr>
        </p:nvSpPr>
        <p:spPr>
          <a:xfrm>
            <a:off x="1165742" y="2354756"/>
            <a:ext cx="7112000" cy="2544286"/>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trike="sngStrike" dirty="0"/>
              <a:t>Beckman IFCC Ref. with P5P</a:t>
            </a:r>
          </a:p>
          <a:p>
            <a:r>
              <a:rPr lang="en-GB" dirty="0"/>
              <a:t>Beckman mod. IFCC Ref. without P5P</a:t>
            </a:r>
          </a:p>
          <a:p>
            <a:r>
              <a:rPr lang="en-US" strike="sngStrike" dirty="0"/>
              <a:t>Beckman (extinction coefficient)</a:t>
            </a:r>
          </a:p>
          <a:p>
            <a:r>
              <a:rPr lang="en-US" strike="sngStrike" dirty="0"/>
              <a:t>Colorimetric</a:t>
            </a:r>
          </a:p>
          <a:p>
            <a:r>
              <a:rPr lang="en-US" strike="sngStrike" dirty="0" err="1"/>
              <a:t>Tris</a:t>
            </a:r>
            <a:r>
              <a:rPr lang="en-US" strike="sngStrike" dirty="0"/>
              <a:t> buffer without P5P</a:t>
            </a:r>
          </a:p>
        </p:txBody>
      </p:sp>
    </p:spTree>
    <p:custDataLst>
      <p:tags r:id="rId1"/>
    </p:custDataLst>
    <p:extLst>
      <p:ext uri="{BB962C8B-B14F-4D97-AF65-F5344CB8AC3E}">
        <p14:creationId xmlns:p14="http://schemas.microsoft.com/office/powerpoint/2010/main" val="7959622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480EC7-2D5F-4003-BFA9-04C69F8A921C}"/>
              </a:ext>
            </a:extLst>
          </p:cNvPr>
          <p:cNvPicPr>
            <a:picLocks noChangeAspect="1"/>
          </p:cNvPicPr>
          <p:nvPr/>
        </p:nvPicPr>
        <p:blipFill>
          <a:blip r:embed="rId2"/>
          <a:stretch>
            <a:fillRect/>
          </a:stretch>
        </p:blipFill>
        <p:spPr>
          <a:xfrm>
            <a:off x="511654" y="1269969"/>
            <a:ext cx="10314497" cy="971909"/>
          </a:xfrm>
          <a:prstGeom prst="rect">
            <a:avLst/>
          </a:prstGeom>
        </p:spPr>
      </p:pic>
      <p:pic>
        <p:nvPicPr>
          <p:cNvPr id="5" name="Picture 4">
            <a:extLst>
              <a:ext uri="{FF2B5EF4-FFF2-40B4-BE49-F238E27FC236}">
                <a16:creationId xmlns:a16="http://schemas.microsoft.com/office/drawing/2014/main" id="{C91E6B3F-397F-4210-82A4-9003B5D72BAE}"/>
              </a:ext>
            </a:extLst>
          </p:cNvPr>
          <p:cNvPicPr>
            <a:picLocks noChangeAspect="1"/>
          </p:cNvPicPr>
          <p:nvPr/>
        </p:nvPicPr>
        <p:blipFill>
          <a:blip r:embed="rId3"/>
          <a:stretch>
            <a:fillRect/>
          </a:stretch>
        </p:blipFill>
        <p:spPr>
          <a:xfrm>
            <a:off x="382258" y="2561775"/>
            <a:ext cx="3914775" cy="1285875"/>
          </a:xfrm>
          <a:prstGeom prst="rect">
            <a:avLst/>
          </a:prstGeom>
        </p:spPr>
      </p:pic>
      <p:pic>
        <p:nvPicPr>
          <p:cNvPr id="6" name="Picture 5">
            <a:extLst>
              <a:ext uri="{FF2B5EF4-FFF2-40B4-BE49-F238E27FC236}">
                <a16:creationId xmlns:a16="http://schemas.microsoft.com/office/drawing/2014/main" id="{0F4159FA-2EB1-4CF4-BFEC-DC68273036BB}"/>
              </a:ext>
            </a:extLst>
          </p:cNvPr>
          <p:cNvPicPr>
            <a:picLocks noChangeAspect="1"/>
          </p:cNvPicPr>
          <p:nvPr/>
        </p:nvPicPr>
        <p:blipFill>
          <a:blip r:embed="rId4"/>
          <a:stretch>
            <a:fillRect/>
          </a:stretch>
        </p:blipFill>
        <p:spPr>
          <a:xfrm>
            <a:off x="5317196" y="2492135"/>
            <a:ext cx="5036479" cy="3698531"/>
          </a:xfrm>
          <a:prstGeom prst="rect">
            <a:avLst/>
          </a:prstGeom>
        </p:spPr>
      </p:pic>
      <p:sp>
        <p:nvSpPr>
          <p:cNvPr id="7" name="Rectangle 6">
            <a:extLst>
              <a:ext uri="{FF2B5EF4-FFF2-40B4-BE49-F238E27FC236}">
                <a16:creationId xmlns:a16="http://schemas.microsoft.com/office/drawing/2014/main" id="{6ACABF1B-F23C-4010-B375-61B96715C02B}"/>
              </a:ext>
            </a:extLst>
          </p:cNvPr>
          <p:cNvSpPr/>
          <p:nvPr/>
        </p:nvSpPr>
        <p:spPr>
          <a:xfrm>
            <a:off x="382258" y="2561775"/>
            <a:ext cx="3914775" cy="1475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82258" y="4503174"/>
            <a:ext cx="3914775" cy="369332"/>
          </a:xfrm>
          <a:prstGeom prst="rect">
            <a:avLst/>
          </a:prstGeom>
          <a:noFill/>
        </p:spPr>
        <p:txBody>
          <a:bodyPr wrap="square" rtlCol="0">
            <a:spAutoFit/>
          </a:bodyPr>
          <a:lstStyle/>
          <a:p>
            <a:r>
              <a:rPr lang="en-GB" dirty="0"/>
              <a:t>ACN – Application Code Number</a:t>
            </a:r>
          </a:p>
        </p:txBody>
      </p:sp>
    </p:spTree>
    <p:extLst>
      <p:ext uri="{BB962C8B-B14F-4D97-AF65-F5344CB8AC3E}">
        <p14:creationId xmlns:p14="http://schemas.microsoft.com/office/powerpoint/2010/main" val="7590052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marL="0" indent="0" algn="ctr">
              <a:buNone/>
            </a:pPr>
            <a:r>
              <a:rPr lang="en-GB" sz="4000" dirty="0"/>
              <a:t>Roche Cholesterol</a:t>
            </a:r>
            <a:endParaRPr lang="en-US" sz="4000" dirty="0"/>
          </a:p>
          <a:p>
            <a:pPr marL="0" indent="0" algn="ctr">
              <a:buNone/>
            </a:pPr>
            <a:endParaRPr lang="en-GB" sz="4000" dirty="0"/>
          </a:p>
          <a:p>
            <a:pPr marL="0" indent="0" algn="ctr">
              <a:buNone/>
            </a:pPr>
            <a:r>
              <a:rPr lang="en-GB" sz="4000" dirty="0"/>
              <a:t>Same kit – different application</a:t>
            </a:r>
          </a:p>
        </p:txBody>
      </p:sp>
    </p:spTree>
    <p:extLst>
      <p:ext uri="{BB962C8B-B14F-4D97-AF65-F5344CB8AC3E}">
        <p14:creationId xmlns:p14="http://schemas.microsoft.com/office/powerpoint/2010/main" val="349350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684" y="990736"/>
            <a:ext cx="4685774" cy="5853219"/>
          </a:xfrm>
          <a:prstGeom prst="rect">
            <a:avLst/>
          </a:prstGeom>
          <a:ln w="28575">
            <a:solidFill>
              <a:srgbClr val="002060"/>
            </a:solidFill>
          </a:ln>
        </p:spPr>
      </p:pic>
      <p:sp>
        <p:nvSpPr>
          <p:cNvPr id="1540102" name="Text Box 6"/>
          <p:cNvSpPr txBox="1">
            <a:spLocks noChangeArrowheads="1"/>
          </p:cNvSpPr>
          <p:nvPr/>
        </p:nvSpPr>
        <p:spPr bwMode="auto">
          <a:xfrm>
            <a:off x="1612675" y="1628801"/>
            <a:ext cx="3409950" cy="1015663"/>
          </a:xfrm>
          <a:prstGeom prst="rect">
            <a:avLst/>
          </a:prstGeom>
          <a:noFill/>
          <a:ln w="38100">
            <a:solidFill>
              <a:srgbClr val="333399"/>
            </a:solidFill>
            <a:miter lim="800000"/>
            <a:headEnd/>
            <a:tailEnd/>
          </a:ln>
          <a:effectLst/>
        </p:spPr>
        <p:txBody>
          <a:bodyPr>
            <a:spAutoFit/>
          </a:bodyPr>
          <a:lstStyle/>
          <a:p>
            <a:pPr>
              <a:buFontTx/>
              <a:buNone/>
              <a:defRPr/>
            </a:pPr>
            <a:r>
              <a:rPr lang="en-GB" sz="2400" b="1">
                <a:solidFill>
                  <a:srgbClr val="000000"/>
                </a:solidFill>
                <a:latin typeface="Century Gothic" pitchFamily="34" charset="0"/>
              </a:rPr>
              <a:t>Text Section:</a:t>
            </a:r>
            <a:r>
              <a:rPr lang="en-GB" b="1">
                <a:solidFill>
                  <a:srgbClr val="000000"/>
                </a:solidFill>
                <a:latin typeface="Century Gothic" pitchFamily="34" charset="0"/>
              </a:rPr>
              <a:t> </a:t>
            </a:r>
          </a:p>
          <a:p>
            <a:pPr>
              <a:buFontTx/>
              <a:buNone/>
              <a:defRPr/>
            </a:pPr>
            <a:r>
              <a:rPr lang="en-GB" b="1">
                <a:solidFill>
                  <a:srgbClr val="000000"/>
                </a:solidFill>
                <a:latin typeface="Century Gothic" pitchFamily="34" charset="0"/>
              </a:rPr>
              <a:t>Contains all the statistical information</a:t>
            </a:r>
            <a:endParaRPr lang="en-US" b="1">
              <a:solidFill>
                <a:srgbClr val="000000"/>
              </a:solidFill>
              <a:latin typeface="Century Gothic" pitchFamily="34" charset="0"/>
            </a:endParaRPr>
          </a:p>
        </p:txBody>
      </p:sp>
      <p:sp>
        <p:nvSpPr>
          <p:cNvPr id="26628" name="AutoShape 9"/>
          <p:cNvSpPr>
            <a:spLocks/>
          </p:cNvSpPr>
          <p:nvPr/>
        </p:nvSpPr>
        <p:spPr bwMode="auto">
          <a:xfrm>
            <a:off x="5022626" y="990736"/>
            <a:ext cx="649287" cy="2753951"/>
          </a:xfrm>
          <a:prstGeom prst="leftBrace">
            <a:avLst>
              <a:gd name="adj1" fmla="val 27730"/>
              <a:gd name="adj2" fmla="val 50000"/>
            </a:avLst>
          </a:prstGeom>
          <a:noFill/>
          <a:ln w="38100">
            <a:solidFill>
              <a:srgbClr val="333399"/>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53275356"/>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4059" y="2514071"/>
            <a:ext cx="10865223" cy="1292662"/>
          </a:xfrm>
          <a:prstGeom prst="rect">
            <a:avLst/>
          </a:prstGeom>
          <a:noFill/>
        </p:spPr>
        <p:txBody>
          <a:bodyPr wrap="square" rtlCol="0">
            <a:spAutoFit/>
          </a:bodyPr>
          <a:lstStyle/>
          <a:p>
            <a:r>
              <a:rPr lang="en-GB" sz="2600" dirty="0">
                <a:solidFill>
                  <a:srgbClr val="0070C0"/>
                </a:solidFill>
              </a:rPr>
              <a:t>Under the calibrator section it states the test is standardised by one of the methods and according to the other. In this case you need to see the calibrator value sheet to establish which method group should be selected. </a:t>
            </a:r>
            <a:endParaRPr lang="en-US" sz="2600" dirty="0">
              <a:solidFill>
                <a:srgbClr val="0070C0"/>
              </a:solidFill>
            </a:endParaRPr>
          </a:p>
        </p:txBody>
      </p:sp>
      <p:pic>
        <p:nvPicPr>
          <p:cNvPr id="2" name="Picture 1"/>
          <p:cNvPicPr>
            <a:picLocks noChangeAspect="1"/>
          </p:cNvPicPr>
          <p:nvPr/>
        </p:nvPicPr>
        <p:blipFill rotWithShape="1">
          <a:blip r:embed="rId2"/>
          <a:srcRect b="14728"/>
          <a:stretch/>
        </p:blipFill>
        <p:spPr>
          <a:xfrm>
            <a:off x="306481" y="995082"/>
            <a:ext cx="8854050" cy="1479177"/>
          </a:xfrm>
          <a:prstGeom prst="rect">
            <a:avLst/>
          </a:prstGeom>
        </p:spPr>
      </p:pic>
      <p:grpSp>
        <p:nvGrpSpPr>
          <p:cNvPr id="5" name="Group 4"/>
          <p:cNvGrpSpPr/>
          <p:nvPr/>
        </p:nvGrpSpPr>
        <p:grpSpPr>
          <a:xfrm>
            <a:off x="89453" y="4119476"/>
            <a:ext cx="11955634" cy="2656512"/>
            <a:chOff x="0" y="3230826"/>
            <a:chExt cx="12209252" cy="2760556"/>
          </a:xfrm>
        </p:grpSpPr>
        <p:pic>
          <p:nvPicPr>
            <p:cNvPr id="6" name="Picture 5">
              <a:extLst>
                <a:ext uri="{FF2B5EF4-FFF2-40B4-BE49-F238E27FC236}">
                  <a16:creationId xmlns:a16="http://schemas.microsoft.com/office/drawing/2014/main" id="{FBDB891A-0B0B-4934-B88B-40E5D51D495E}"/>
                </a:ext>
              </a:extLst>
            </p:cNvPr>
            <p:cNvPicPr>
              <a:picLocks noChangeAspect="1"/>
            </p:cNvPicPr>
            <p:nvPr/>
          </p:nvPicPr>
          <p:blipFill>
            <a:blip r:embed="rId3"/>
            <a:stretch>
              <a:fillRect/>
            </a:stretch>
          </p:blipFill>
          <p:spPr>
            <a:xfrm>
              <a:off x="0" y="3230826"/>
              <a:ext cx="12192000" cy="396348"/>
            </a:xfrm>
            <a:prstGeom prst="rect">
              <a:avLst/>
            </a:prstGeom>
          </p:spPr>
        </p:pic>
        <p:pic>
          <p:nvPicPr>
            <p:cNvPr id="7" name="Picture 6">
              <a:extLst>
                <a:ext uri="{FF2B5EF4-FFF2-40B4-BE49-F238E27FC236}">
                  <a16:creationId xmlns:a16="http://schemas.microsoft.com/office/drawing/2014/main" id="{55AE286C-BE29-42FC-A50A-602B9E53E33A}"/>
                </a:ext>
              </a:extLst>
            </p:cNvPr>
            <p:cNvPicPr>
              <a:picLocks noChangeAspect="1"/>
            </p:cNvPicPr>
            <p:nvPr/>
          </p:nvPicPr>
          <p:blipFill>
            <a:blip r:embed="rId4"/>
            <a:stretch>
              <a:fillRect/>
            </a:stretch>
          </p:blipFill>
          <p:spPr>
            <a:xfrm>
              <a:off x="51762" y="3584044"/>
              <a:ext cx="12157490" cy="2407338"/>
            </a:xfrm>
            <a:prstGeom prst="rect">
              <a:avLst/>
            </a:prstGeom>
          </p:spPr>
        </p:pic>
      </p:grpSp>
      <p:sp>
        <p:nvSpPr>
          <p:cNvPr id="9" name="Rectangle 8"/>
          <p:cNvSpPr/>
          <p:nvPr/>
        </p:nvSpPr>
        <p:spPr>
          <a:xfrm>
            <a:off x="6612772" y="4119476"/>
            <a:ext cx="793376" cy="2353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31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C83D21-E285-4E75-9486-F754BFC6E4AA}"/>
              </a:ext>
            </a:extLst>
          </p:cNvPr>
          <p:cNvPicPr>
            <a:picLocks noChangeAspect="1"/>
          </p:cNvPicPr>
          <p:nvPr/>
        </p:nvPicPr>
        <p:blipFill rotWithShape="1">
          <a:blip r:embed="rId2"/>
          <a:srcRect r="67103" b="21783"/>
          <a:stretch/>
        </p:blipFill>
        <p:spPr>
          <a:xfrm>
            <a:off x="626404" y="1164612"/>
            <a:ext cx="2297952" cy="1269027"/>
          </a:xfrm>
          <a:prstGeom prst="rect">
            <a:avLst/>
          </a:prstGeom>
        </p:spPr>
      </p:pic>
      <p:pic>
        <p:nvPicPr>
          <p:cNvPr id="3" name="Picture 2">
            <a:extLst>
              <a:ext uri="{FF2B5EF4-FFF2-40B4-BE49-F238E27FC236}">
                <a16:creationId xmlns:a16="http://schemas.microsoft.com/office/drawing/2014/main" id="{9C02E3AA-3B58-4780-A215-211B33EFC12E}"/>
              </a:ext>
            </a:extLst>
          </p:cNvPr>
          <p:cNvPicPr>
            <a:picLocks noChangeAspect="1"/>
          </p:cNvPicPr>
          <p:nvPr/>
        </p:nvPicPr>
        <p:blipFill>
          <a:blip r:embed="rId3"/>
          <a:stretch>
            <a:fillRect/>
          </a:stretch>
        </p:blipFill>
        <p:spPr>
          <a:xfrm>
            <a:off x="626405" y="2480239"/>
            <a:ext cx="7546652" cy="1651524"/>
          </a:xfrm>
          <a:prstGeom prst="rect">
            <a:avLst/>
          </a:prstGeom>
        </p:spPr>
      </p:pic>
      <p:pic>
        <p:nvPicPr>
          <p:cNvPr id="4" name="Picture 3">
            <a:extLst>
              <a:ext uri="{FF2B5EF4-FFF2-40B4-BE49-F238E27FC236}">
                <a16:creationId xmlns:a16="http://schemas.microsoft.com/office/drawing/2014/main" id="{54BF1FA0-57B4-45DB-B829-913CD3714976}"/>
              </a:ext>
            </a:extLst>
          </p:cNvPr>
          <p:cNvPicPr>
            <a:picLocks noChangeAspect="1"/>
          </p:cNvPicPr>
          <p:nvPr/>
        </p:nvPicPr>
        <p:blipFill>
          <a:blip r:embed="rId4"/>
          <a:stretch>
            <a:fillRect/>
          </a:stretch>
        </p:blipFill>
        <p:spPr>
          <a:xfrm>
            <a:off x="606521" y="4087317"/>
            <a:ext cx="7546654" cy="2045126"/>
          </a:xfrm>
          <a:prstGeom prst="rect">
            <a:avLst/>
          </a:prstGeom>
        </p:spPr>
      </p:pic>
      <p:pic>
        <p:nvPicPr>
          <p:cNvPr id="5" name="Picture 4">
            <a:extLst>
              <a:ext uri="{FF2B5EF4-FFF2-40B4-BE49-F238E27FC236}">
                <a16:creationId xmlns:a16="http://schemas.microsoft.com/office/drawing/2014/main" id="{7ABB24F3-046B-41BD-8628-59C42D14D35B}"/>
              </a:ext>
            </a:extLst>
          </p:cNvPr>
          <p:cNvPicPr>
            <a:picLocks noChangeAspect="1"/>
          </p:cNvPicPr>
          <p:nvPr/>
        </p:nvPicPr>
        <p:blipFill rotWithShape="1">
          <a:blip r:embed="rId2"/>
          <a:srcRect l="66775" t="35078"/>
          <a:stretch/>
        </p:blipFill>
        <p:spPr>
          <a:xfrm>
            <a:off x="3079630" y="1311301"/>
            <a:ext cx="2320865" cy="1053330"/>
          </a:xfrm>
          <a:prstGeom prst="rect">
            <a:avLst/>
          </a:prstGeom>
        </p:spPr>
      </p:pic>
      <p:sp>
        <p:nvSpPr>
          <p:cNvPr id="6" name="TextBox 5">
            <a:extLst>
              <a:ext uri="{FF2B5EF4-FFF2-40B4-BE49-F238E27FC236}">
                <a16:creationId xmlns:a16="http://schemas.microsoft.com/office/drawing/2014/main" id="{53944963-C5F0-491A-8CA8-5793A5511AFA}"/>
              </a:ext>
            </a:extLst>
          </p:cNvPr>
          <p:cNvSpPr txBox="1"/>
          <p:nvPr/>
        </p:nvSpPr>
        <p:spPr>
          <a:xfrm>
            <a:off x="8635041" y="1630392"/>
            <a:ext cx="2889087" cy="3416320"/>
          </a:xfrm>
          <a:prstGeom prst="rect">
            <a:avLst/>
          </a:prstGeom>
          <a:noFill/>
        </p:spPr>
        <p:txBody>
          <a:bodyPr wrap="square" rtlCol="0">
            <a:spAutoFit/>
          </a:bodyPr>
          <a:lstStyle/>
          <a:p>
            <a:r>
              <a:rPr lang="en-GB" sz="2400" dirty="0">
                <a:solidFill>
                  <a:srgbClr val="0070C0"/>
                </a:solidFill>
              </a:rPr>
              <a:t>You can see here this is also the case for the Beckman IFU.</a:t>
            </a:r>
          </a:p>
          <a:p>
            <a:endParaRPr lang="en-GB" sz="2400" dirty="0">
              <a:solidFill>
                <a:srgbClr val="0070C0"/>
              </a:solidFill>
            </a:endParaRPr>
          </a:p>
          <a:p>
            <a:r>
              <a:rPr lang="en-GB" sz="2400" dirty="0">
                <a:solidFill>
                  <a:srgbClr val="0070C0"/>
                </a:solidFill>
              </a:rPr>
              <a:t>In this case you have to look at the calibrator insert to find the standardisation. </a:t>
            </a:r>
          </a:p>
        </p:txBody>
      </p:sp>
    </p:spTree>
    <p:extLst>
      <p:ext uri="{BB962C8B-B14F-4D97-AF65-F5344CB8AC3E}">
        <p14:creationId xmlns:p14="http://schemas.microsoft.com/office/powerpoint/2010/main" val="38204351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000141-AF8A-4B88-A812-8503BEADCBAA}"/>
              </a:ext>
            </a:extLst>
          </p:cNvPr>
          <p:cNvPicPr>
            <a:picLocks noChangeAspect="1"/>
          </p:cNvPicPr>
          <p:nvPr/>
        </p:nvPicPr>
        <p:blipFill>
          <a:blip r:embed="rId2"/>
          <a:stretch>
            <a:fillRect/>
          </a:stretch>
        </p:blipFill>
        <p:spPr>
          <a:xfrm>
            <a:off x="1014138" y="1698864"/>
            <a:ext cx="9859142" cy="1509623"/>
          </a:xfrm>
          <a:prstGeom prst="rect">
            <a:avLst/>
          </a:prstGeom>
        </p:spPr>
      </p:pic>
      <p:grpSp>
        <p:nvGrpSpPr>
          <p:cNvPr id="5" name="Group 4">
            <a:extLst>
              <a:ext uri="{FF2B5EF4-FFF2-40B4-BE49-F238E27FC236}">
                <a16:creationId xmlns:a16="http://schemas.microsoft.com/office/drawing/2014/main" id="{BCA9A315-EF01-4AAC-A819-4E2ED02ED901}"/>
              </a:ext>
            </a:extLst>
          </p:cNvPr>
          <p:cNvGrpSpPr/>
          <p:nvPr/>
        </p:nvGrpSpPr>
        <p:grpSpPr>
          <a:xfrm>
            <a:off x="1158452" y="3546714"/>
            <a:ext cx="9805722" cy="2457271"/>
            <a:chOff x="425210" y="3546714"/>
            <a:chExt cx="9944100" cy="2419350"/>
          </a:xfrm>
        </p:grpSpPr>
        <p:pic>
          <p:nvPicPr>
            <p:cNvPr id="3" name="Picture 2">
              <a:extLst>
                <a:ext uri="{FF2B5EF4-FFF2-40B4-BE49-F238E27FC236}">
                  <a16:creationId xmlns:a16="http://schemas.microsoft.com/office/drawing/2014/main" id="{705D04B4-588F-4A17-9C8B-E173588426C0}"/>
                </a:ext>
              </a:extLst>
            </p:cNvPr>
            <p:cNvPicPr>
              <a:picLocks noChangeAspect="1"/>
            </p:cNvPicPr>
            <p:nvPr/>
          </p:nvPicPr>
          <p:blipFill>
            <a:blip r:embed="rId3"/>
            <a:stretch>
              <a:fillRect/>
            </a:stretch>
          </p:blipFill>
          <p:spPr>
            <a:xfrm>
              <a:off x="425210" y="4118214"/>
              <a:ext cx="9944100" cy="1847850"/>
            </a:xfrm>
            <a:prstGeom prst="rect">
              <a:avLst/>
            </a:prstGeom>
          </p:spPr>
        </p:pic>
        <p:pic>
          <p:nvPicPr>
            <p:cNvPr id="4" name="Picture 3">
              <a:extLst>
                <a:ext uri="{FF2B5EF4-FFF2-40B4-BE49-F238E27FC236}">
                  <a16:creationId xmlns:a16="http://schemas.microsoft.com/office/drawing/2014/main" id="{E55B1322-0B4C-40CC-B0DE-6EA361986566}"/>
                </a:ext>
              </a:extLst>
            </p:cNvPr>
            <p:cNvPicPr>
              <a:picLocks noChangeAspect="1"/>
            </p:cNvPicPr>
            <p:nvPr/>
          </p:nvPicPr>
          <p:blipFill>
            <a:blip r:embed="rId4"/>
            <a:stretch>
              <a:fillRect/>
            </a:stretch>
          </p:blipFill>
          <p:spPr>
            <a:xfrm>
              <a:off x="482360" y="3546714"/>
              <a:ext cx="9829800" cy="571500"/>
            </a:xfrm>
            <a:prstGeom prst="rect">
              <a:avLst/>
            </a:prstGeom>
          </p:spPr>
        </p:pic>
      </p:grpSp>
      <p:sp>
        <p:nvSpPr>
          <p:cNvPr id="6" name="Rectangle 5"/>
          <p:cNvSpPr/>
          <p:nvPr/>
        </p:nvSpPr>
        <p:spPr>
          <a:xfrm>
            <a:off x="1187913" y="3546714"/>
            <a:ext cx="793376" cy="2353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2792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25DF-6919-41A4-AD5E-07ACC820D737}"/>
              </a:ext>
            </a:extLst>
          </p:cNvPr>
          <p:cNvSpPr>
            <a:spLocks noGrp="1"/>
          </p:cNvSpPr>
          <p:nvPr>
            <p:ph type="ctrTitle"/>
          </p:nvPr>
        </p:nvSpPr>
        <p:spPr/>
        <p:txBody>
          <a:bodyPr>
            <a:normAutofit/>
          </a:bodyPr>
          <a:lstStyle/>
          <a:p>
            <a:r>
              <a:rPr lang="en-GB" dirty="0">
                <a:solidFill>
                  <a:schemeClr val="bg1"/>
                </a:solidFill>
              </a:rPr>
              <a:t>Future pilots/programmes</a:t>
            </a:r>
          </a:p>
        </p:txBody>
      </p:sp>
    </p:spTree>
    <p:extLst>
      <p:ext uri="{BB962C8B-B14F-4D97-AF65-F5344CB8AC3E}">
        <p14:creationId xmlns:p14="http://schemas.microsoft.com/office/powerpoint/2010/main" val="18635952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7C3C-D00D-4E31-A0AD-62CAA2702A8A}"/>
              </a:ext>
            </a:extLst>
          </p:cNvPr>
          <p:cNvSpPr>
            <a:spLocks noGrp="1"/>
          </p:cNvSpPr>
          <p:nvPr>
            <p:ph type="title"/>
          </p:nvPr>
        </p:nvSpPr>
        <p:spPr/>
        <p:txBody>
          <a:bodyPr>
            <a:normAutofit fontScale="90000"/>
          </a:bodyPr>
          <a:lstStyle/>
          <a:p>
            <a:r>
              <a:rPr lang="en-GB" dirty="0">
                <a:latin typeface="+mn-lt"/>
              </a:rPr>
              <a:t>Proposed pilot studies	</a:t>
            </a:r>
          </a:p>
        </p:txBody>
      </p:sp>
      <p:sp>
        <p:nvSpPr>
          <p:cNvPr id="3" name="Text Placeholder 2">
            <a:extLst>
              <a:ext uri="{FF2B5EF4-FFF2-40B4-BE49-F238E27FC236}">
                <a16:creationId xmlns:a16="http://schemas.microsoft.com/office/drawing/2014/main" id="{7D6B4E78-4244-4A5D-A974-947581608725}"/>
              </a:ext>
            </a:extLst>
          </p:cNvPr>
          <p:cNvSpPr>
            <a:spLocks noGrp="1"/>
          </p:cNvSpPr>
          <p:nvPr>
            <p:ph type="body" idx="1"/>
          </p:nvPr>
        </p:nvSpPr>
        <p:spPr/>
        <p:txBody>
          <a:bodyPr/>
          <a:lstStyle/>
          <a:p>
            <a:r>
              <a:rPr lang="en-GB" dirty="0"/>
              <a:t>Neonatal Bilirubin</a:t>
            </a:r>
          </a:p>
          <a:p>
            <a:r>
              <a:rPr lang="en-GB" dirty="0"/>
              <a:t>Serology (HIV/Hepatitis)</a:t>
            </a:r>
          </a:p>
          <a:p>
            <a:pPr lvl="1"/>
            <a:r>
              <a:rPr lang="en-GB" dirty="0"/>
              <a:t>HIV Parameters:  Anti HBs, </a:t>
            </a:r>
            <a:r>
              <a:rPr lang="en-GB" dirty="0" err="1"/>
              <a:t>HBe</a:t>
            </a:r>
            <a:r>
              <a:rPr lang="en-GB" dirty="0"/>
              <a:t> Ag, Anti HBs, Anti </a:t>
            </a:r>
            <a:r>
              <a:rPr lang="en-GB" dirty="0" err="1"/>
              <a:t>HBc</a:t>
            </a:r>
            <a:r>
              <a:rPr lang="en-GB" dirty="0"/>
              <a:t> IgM, Anti HAV, HAV IgM and P24.</a:t>
            </a:r>
          </a:p>
          <a:p>
            <a:r>
              <a:rPr lang="en-GB" dirty="0"/>
              <a:t>Serology (</a:t>
            </a:r>
            <a:r>
              <a:rPr lang="en-GB" dirty="0" err="1"/>
              <a:t>ToRCH</a:t>
            </a:r>
            <a:r>
              <a:rPr lang="en-GB" dirty="0"/>
              <a:t>)</a:t>
            </a:r>
          </a:p>
          <a:p>
            <a:pPr lvl="1"/>
            <a:r>
              <a:rPr lang="en-GB" dirty="0"/>
              <a:t>TORCH Parameters:  Mumps IgG, Measles IgG and Varicella-Zoster.</a:t>
            </a:r>
          </a:p>
          <a:p>
            <a:r>
              <a:rPr lang="en-GB" dirty="0"/>
              <a:t>Serum Indices</a:t>
            </a:r>
          </a:p>
          <a:p>
            <a:r>
              <a:rPr lang="en-GB" dirty="0"/>
              <a:t>G6PDH</a:t>
            </a:r>
          </a:p>
          <a:p>
            <a:r>
              <a:rPr lang="en-GB" dirty="0"/>
              <a:t>Blood Typing</a:t>
            </a:r>
          </a:p>
          <a:p>
            <a:endParaRPr lang="en-GB" dirty="0"/>
          </a:p>
          <a:p>
            <a:pPr marL="457200" lvl="1" indent="0">
              <a:buNone/>
            </a:pPr>
            <a:endParaRPr lang="en-GB" dirty="0"/>
          </a:p>
        </p:txBody>
      </p:sp>
    </p:spTree>
    <p:extLst>
      <p:ext uri="{BB962C8B-B14F-4D97-AF65-F5344CB8AC3E}">
        <p14:creationId xmlns:p14="http://schemas.microsoft.com/office/powerpoint/2010/main" val="26039211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7C3C-D00D-4E31-A0AD-62CAA2702A8A}"/>
              </a:ext>
            </a:extLst>
          </p:cNvPr>
          <p:cNvSpPr>
            <a:spLocks noGrp="1"/>
          </p:cNvSpPr>
          <p:nvPr>
            <p:ph type="title"/>
          </p:nvPr>
        </p:nvSpPr>
        <p:spPr/>
        <p:txBody>
          <a:bodyPr>
            <a:normAutofit fontScale="90000"/>
          </a:bodyPr>
          <a:lstStyle/>
          <a:p>
            <a:r>
              <a:rPr lang="en-GB" dirty="0">
                <a:latin typeface="+mn-lt"/>
              </a:rPr>
              <a:t>Proposed pilot studies	</a:t>
            </a:r>
          </a:p>
        </p:txBody>
      </p:sp>
      <p:sp>
        <p:nvSpPr>
          <p:cNvPr id="3" name="Text Placeholder 2">
            <a:extLst>
              <a:ext uri="{FF2B5EF4-FFF2-40B4-BE49-F238E27FC236}">
                <a16:creationId xmlns:a16="http://schemas.microsoft.com/office/drawing/2014/main" id="{7D6B4E78-4244-4A5D-A974-947581608725}"/>
              </a:ext>
            </a:extLst>
          </p:cNvPr>
          <p:cNvSpPr>
            <a:spLocks noGrp="1"/>
          </p:cNvSpPr>
          <p:nvPr>
            <p:ph type="body" idx="1"/>
          </p:nvPr>
        </p:nvSpPr>
        <p:spPr/>
        <p:txBody>
          <a:bodyPr/>
          <a:lstStyle/>
          <a:p>
            <a:r>
              <a:rPr lang="en-GB" dirty="0"/>
              <a:t>Cytokines</a:t>
            </a:r>
          </a:p>
          <a:p>
            <a:r>
              <a:rPr lang="en-GB" dirty="0"/>
              <a:t>Faecal testing – Calprotectin</a:t>
            </a:r>
          </a:p>
          <a:p>
            <a:r>
              <a:rPr lang="en-GB" dirty="0"/>
              <a:t>Pre-eclampsia Markers</a:t>
            </a:r>
          </a:p>
          <a:p>
            <a:r>
              <a:rPr lang="en-GB" dirty="0"/>
              <a:t>AMH</a:t>
            </a:r>
          </a:p>
          <a:p>
            <a:r>
              <a:rPr lang="en-GB" dirty="0"/>
              <a:t>Tumour Markers</a:t>
            </a:r>
          </a:p>
          <a:p>
            <a:r>
              <a:rPr lang="en-GB" dirty="0"/>
              <a:t>Autoimmune Antibodies</a:t>
            </a:r>
          </a:p>
          <a:p>
            <a:endParaRPr lang="en-GB" dirty="0"/>
          </a:p>
          <a:p>
            <a:pPr marL="457200" lvl="1" indent="0">
              <a:buNone/>
            </a:pPr>
            <a:endParaRPr lang="en-GB" dirty="0"/>
          </a:p>
        </p:txBody>
      </p:sp>
    </p:spTree>
    <p:extLst>
      <p:ext uri="{BB962C8B-B14F-4D97-AF65-F5344CB8AC3E}">
        <p14:creationId xmlns:p14="http://schemas.microsoft.com/office/powerpoint/2010/main" val="361122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785887" y="1212186"/>
            <a:ext cx="72827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Statistical summary based on your assay details</a:t>
            </a:r>
          </a:p>
        </p:txBody>
      </p:sp>
      <p:pic>
        <p:nvPicPr>
          <p:cNvPr id="2" name="Picture 1"/>
          <p:cNvPicPr>
            <a:picLocks noChangeAspect="1"/>
          </p:cNvPicPr>
          <p:nvPr/>
        </p:nvPicPr>
        <p:blipFill>
          <a:blip r:embed="rId2"/>
          <a:stretch>
            <a:fillRect/>
          </a:stretch>
        </p:blipFill>
        <p:spPr>
          <a:xfrm>
            <a:off x="1524000" y="1916832"/>
            <a:ext cx="8900492" cy="2651210"/>
          </a:xfrm>
          <a:prstGeom prst="rect">
            <a:avLst/>
          </a:prstGeom>
        </p:spPr>
      </p:pic>
      <p:sp>
        <p:nvSpPr>
          <p:cNvPr id="3" name="TextBox 2">
            <a:extLst>
              <a:ext uri="{FF2B5EF4-FFF2-40B4-BE49-F238E27FC236}">
                <a16:creationId xmlns:a16="http://schemas.microsoft.com/office/drawing/2014/main" id="{58BB8197-978F-4F00-B769-76D9A8A75E4F}"/>
              </a:ext>
            </a:extLst>
          </p:cNvPr>
          <p:cNvSpPr txBox="1"/>
          <p:nvPr/>
        </p:nvSpPr>
        <p:spPr>
          <a:xfrm>
            <a:off x="5160885" y="2003098"/>
            <a:ext cx="4923394" cy="400110"/>
          </a:xfrm>
          <a:prstGeom prst="rect">
            <a:avLst/>
          </a:prstGeom>
          <a:noFill/>
          <a:ln w="19050">
            <a:solidFill>
              <a:srgbClr val="00B050"/>
            </a:solidFill>
          </a:ln>
        </p:spPr>
        <p:txBody>
          <a:bodyPr wrap="square" rtlCol="0">
            <a:spAutoFit/>
          </a:bodyPr>
          <a:lstStyle/>
          <a:p>
            <a:r>
              <a:rPr lang="en-GB" sz="2000" dirty="0">
                <a:solidFill>
                  <a:srgbClr val="0070C0"/>
                </a:solidFill>
              </a:rPr>
              <a:t>Results are reported in the lab’s own unit</a:t>
            </a:r>
          </a:p>
        </p:txBody>
      </p:sp>
      <p:sp>
        <p:nvSpPr>
          <p:cNvPr id="4" name="TextBox 3">
            <a:extLst>
              <a:ext uri="{FF2B5EF4-FFF2-40B4-BE49-F238E27FC236}">
                <a16:creationId xmlns:a16="http://schemas.microsoft.com/office/drawing/2014/main" id="{AB1183D4-ABA1-4E68-89DC-8965B3E52E73}"/>
              </a:ext>
            </a:extLst>
          </p:cNvPr>
          <p:cNvSpPr txBox="1"/>
          <p:nvPr/>
        </p:nvSpPr>
        <p:spPr>
          <a:xfrm>
            <a:off x="1673524" y="5004127"/>
            <a:ext cx="8750968" cy="1477328"/>
          </a:xfrm>
          <a:prstGeom prst="rect">
            <a:avLst/>
          </a:prstGeom>
          <a:noFill/>
        </p:spPr>
        <p:txBody>
          <a:bodyPr wrap="square" rtlCol="0">
            <a:spAutoFit/>
          </a:bodyPr>
          <a:lstStyle/>
          <a:p>
            <a:r>
              <a:rPr lang="en-GB" dirty="0"/>
              <a:t>A breakdown of the means at each of the lab’s peer group levels is shown:</a:t>
            </a:r>
          </a:p>
          <a:p>
            <a:r>
              <a:rPr lang="en-GB" dirty="0"/>
              <a:t>All Methods</a:t>
            </a:r>
          </a:p>
          <a:p>
            <a:r>
              <a:rPr lang="en-GB" dirty="0"/>
              <a:t>The lab’s selected method</a:t>
            </a:r>
          </a:p>
          <a:p>
            <a:r>
              <a:rPr lang="en-GB" dirty="0"/>
              <a:t>The lab’s selected instrument (within the method peer group)</a:t>
            </a:r>
          </a:p>
          <a:p>
            <a:endParaRPr lang="en-GB" dirty="0"/>
          </a:p>
        </p:txBody>
      </p:sp>
    </p:spTree>
    <p:extLst>
      <p:ext uri="{BB962C8B-B14F-4D97-AF65-F5344CB8AC3E}">
        <p14:creationId xmlns:p14="http://schemas.microsoft.com/office/powerpoint/2010/main" val="369868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050"/>
          <p:cNvSpPr txBox="1">
            <a:spLocks noChangeArrowheads="1"/>
          </p:cNvSpPr>
          <p:nvPr/>
        </p:nvSpPr>
        <p:spPr bwMode="auto">
          <a:xfrm>
            <a:off x="1752600" y="975691"/>
            <a:ext cx="311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‘Your result’ section</a:t>
            </a:r>
          </a:p>
        </p:txBody>
      </p:sp>
      <p:sp>
        <p:nvSpPr>
          <p:cNvPr id="28675" name="Text Box 2051"/>
          <p:cNvSpPr txBox="1">
            <a:spLocks noChangeArrowheads="1"/>
          </p:cNvSpPr>
          <p:nvPr/>
        </p:nvSpPr>
        <p:spPr bwMode="auto">
          <a:xfrm>
            <a:off x="1752600" y="5029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endParaRPr lang="en-US" sz="2400">
              <a:latin typeface="Arial" pitchFamily="34" charset="0"/>
            </a:endParaRPr>
          </a:p>
        </p:txBody>
      </p:sp>
      <p:sp>
        <p:nvSpPr>
          <p:cNvPr id="28676" name="Text Box 2053"/>
          <p:cNvSpPr txBox="1">
            <a:spLocks noChangeArrowheads="1"/>
          </p:cNvSpPr>
          <p:nvPr/>
        </p:nvSpPr>
        <p:spPr bwMode="auto">
          <a:xfrm>
            <a:off x="2261421" y="5638801"/>
            <a:ext cx="49532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0070C0"/>
                </a:solidFill>
                <a:latin typeface="Arial" pitchFamily="34" charset="0"/>
              </a:rPr>
              <a:t>SDI calculated using SDPA</a:t>
            </a:r>
            <a:r>
              <a:rPr lang="en-GB" sz="2400" baseline="-25000" dirty="0">
                <a:solidFill>
                  <a:srgbClr val="0070C0"/>
                </a:solidFill>
                <a:latin typeface="Arial" pitchFamily="34" charset="0"/>
              </a:rPr>
              <a:t>adjusted</a:t>
            </a:r>
          </a:p>
          <a:p>
            <a:pPr eaLnBrk="1" hangingPunct="1">
              <a:lnSpc>
                <a:spcPct val="100000"/>
              </a:lnSpc>
              <a:spcBef>
                <a:spcPct val="0"/>
              </a:spcBef>
              <a:buFontTx/>
              <a:buNone/>
            </a:pPr>
            <a:r>
              <a:rPr lang="en-GB" sz="2400" dirty="0">
                <a:solidFill>
                  <a:srgbClr val="0070C0"/>
                </a:solidFill>
                <a:latin typeface="Arial" pitchFamily="34" charset="0"/>
              </a:rPr>
              <a:t>TS calculated using TDPA</a:t>
            </a:r>
          </a:p>
        </p:txBody>
      </p:sp>
      <p:sp>
        <p:nvSpPr>
          <p:cNvPr id="28677" name="Rectangle 2055"/>
          <p:cNvSpPr>
            <a:spLocks noChangeArrowheads="1"/>
          </p:cNvSpPr>
          <p:nvPr/>
        </p:nvSpPr>
        <p:spPr bwMode="auto">
          <a:xfrm>
            <a:off x="2819400" y="5029200"/>
            <a:ext cx="502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sp>
        <p:nvSpPr>
          <p:cNvPr id="28678" name="Rectangle 2056"/>
          <p:cNvSpPr>
            <a:spLocks noChangeArrowheads="1"/>
          </p:cNvSpPr>
          <p:nvPr/>
        </p:nvSpPr>
        <p:spPr bwMode="auto">
          <a:xfrm>
            <a:off x="2895600" y="5029200"/>
            <a:ext cx="4953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pic>
        <p:nvPicPr>
          <p:cNvPr id="5" name="Picture 4"/>
          <p:cNvPicPr>
            <a:picLocks noChangeAspect="1"/>
          </p:cNvPicPr>
          <p:nvPr/>
        </p:nvPicPr>
        <p:blipFill>
          <a:blip r:embed="rId2"/>
          <a:stretch>
            <a:fillRect/>
          </a:stretch>
        </p:blipFill>
        <p:spPr>
          <a:xfrm>
            <a:off x="1966456" y="1469763"/>
            <a:ext cx="8321623" cy="4064262"/>
          </a:xfrm>
          <a:prstGeom prst="rect">
            <a:avLst/>
          </a:prstGeom>
        </p:spPr>
      </p:pic>
      <p:cxnSp>
        <p:nvCxnSpPr>
          <p:cNvPr id="8" name="Straight Connector 7"/>
          <p:cNvCxnSpPr/>
          <p:nvPr/>
        </p:nvCxnSpPr>
        <p:spPr>
          <a:xfrm flipV="1">
            <a:off x="7568030" y="2405228"/>
            <a:ext cx="450104" cy="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7587694" y="3368495"/>
            <a:ext cx="411842"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577863" y="4363355"/>
            <a:ext cx="823685"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84C3514-1150-4BC4-89D1-072F73D5FAD3}"/>
              </a:ext>
            </a:extLst>
          </p:cNvPr>
          <p:cNvSpPr txBox="1"/>
          <p:nvPr/>
        </p:nvSpPr>
        <p:spPr>
          <a:xfrm>
            <a:off x="2261420" y="3755923"/>
            <a:ext cx="3747860" cy="1569660"/>
          </a:xfrm>
          <a:prstGeom prst="rect">
            <a:avLst/>
          </a:prstGeom>
          <a:noFill/>
        </p:spPr>
        <p:txBody>
          <a:bodyPr wrap="square" rtlCol="0">
            <a:spAutoFit/>
          </a:bodyPr>
          <a:lstStyle/>
          <a:p>
            <a:r>
              <a:rPr lang="en-GB" sz="2400" b="1" dirty="0">
                <a:solidFill>
                  <a:srgbClr val="0070C0"/>
                </a:solidFill>
              </a:rPr>
              <a:t>We show the 3 performance indicators – SDI, % Deviation and Target Score</a:t>
            </a:r>
          </a:p>
        </p:txBody>
      </p:sp>
    </p:spTree>
    <p:extLst>
      <p:ext uri="{BB962C8B-B14F-4D97-AF65-F5344CB8AC3E}">
        <p14:creationId xmlns:p14="http://schemas.microsoft.com/office/powerpoint/2010/main" val="408523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752600" y="5029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endParaRPr lang="en-US" sz="2400">
              <a:latin typeface="Arial" pitchFamily="34" charset="0"/>
            </a:endParaRPr>
          </a:p>
        </p:txBody>
      </p:sp>
      <p:sp>
        <p:nvSpPr>
          <p:cNvPr id="29700" name="Text Box 4"/>
          <p:cNvSpPr txBox="1">
            <a:spLocks noChangeArrowheads="1"/>
          </p:cNvSpPr>
          <p:nvPr/>
        </p:nvSpPr>
        <p:spPr bwMode="auto">
          <a:xfrm>
            <a:off x="8077200" y="1905000"/>
            <a:ext cx="2438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dirty="0">
                <a:solidFill>
                  <a:srgbClr val="00B050"/>
                </a:solidFill>
                <a:latin typeface="Arial" pitchFamily="34" charset="0"/>
              </a:rPr>
              <a:t>Running Means – average of last 10 SDI, TS and %Dev</a:t>
            </a:r>
          </a:p>
          <a:p>
            <a:pPr eaLnBrk="1" hangingPunct="1">
              <a:lnSpc>
                <a:spcPct val="100000"/>
              </a:lnSpc>
              <a:spcBef>
                <a:spcPct val="0"/>
              </a:spcBef>
              <a:buFontTx/>
              <a:buNone/>
            </a:pPr>
            <a:r>
              <a:rPr lang="en-GB" sz="2400" dirty="0">
                <a:solidFill>
                  <a:srgbClr val="00B050"/>
                </a:solidFill>
                <a:latin typeface="Arial" pitchFamily="34" charset="0"/>
              </a:rPr>
              <a:t> </a:t>
            </a:r>
          </a:p>
        </p:txBody>
      </p:sp>
      <p:sp>
        <p:nvSpPr>
          <p:cNvPr id="29701" name="Text Box 6"/>
          <p:cNvSpPr txBox="1">
            <a:spLocks noChangeArrowheads="1"/>
          </p:cNvSpPr>
          <p:nvPr/>
        </p:nvSpPr>
        <p:spPr bwMode="auto">
          <a:xfrm>
            <a:off x="1905000" y="4648201"/>
            <a:ext cx="8458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dirty="0">
                <a:latin typeface="Arial" pitchFamily="34" charset="0"/>
              </a:rPr>
              <a:t>Good to trend performance over a period of time, over the full range of concentrations</a:t>
            </a:r>
          </a:p>
          <a:p>
            <a:pPr eaLnBrk="1" hangingPunct="1">
              <a:lnSpc>
                <a:spcPct val="100000"/>
              </a:lnSpc>
              <a:spcBef>
                <a:spcPct val="0"/>
              </a:spcBef>
              <a:buFontTx/>
              <a:buNone/>
            </a:pPr>
            <a:endParaRPr lang="en-GB" dirty="0">
              <a:latin typeface="Arial" pitchFamily="34" charset="0"/>
            </a:endParaRPr>
          </a:p>
          <a:p>
            <a:pPr eaLnBrk="1" hangingPunct="1">
              <a:lnSpc>
                <a:spcPct val="100000"/>
              </a:lnSpc>
              <a:spcBef>
                <a:spcPct val="0"/>
              </a:spcBef>
              <a:buFontTx/>
              <a:buNone/>
            </a:pPr>
            <a:r>
              <a:rPr lang="en-GB" dirty="0">
                <a:latin typeface="Arial" pitchFamily="34" charset="0"/>
              </a:rPr>
              <a:t>! RMSDI and </a:t>
            </a:r>
            <a:r>
              <a:rPr lang="en-GB" dirty="0" err="1">
                <a:latin typeface="Arial" pitchFamily="34" charset="0"/>
              </a:rPr>
              <a:t>RM%Dev</a:t>
            </a:r>
            <a:r>
              <a:rPr lang="en-GB" dirty="0">
                <a:latin typeface="Arial" pitchFamily="34" charset="0"/>
              </a:rPr>
              <a:t> may average out performance issues  	(because SDI and %Dev have a sign)</a:t>
            </a:r>
          </a:p>
          <a:p>
            <a:pPr eaLnBrk="1" hangingPunct="1">
              <a:lnSpc>
                <a:spcPct val="100000"/>
              </a:lnSpc>
              <a:spcBef>
                <a:spcPct val="0"/>
              </a:spcBef>
              <a:buFontTx/>
              <a:buNone/>
            </a:pPr>
            <a:r>
              <a:rPr lang="en-GB" dirty="0">
                <a:latin typeface="Arial" pitchFamily="34" charset="0"/>
              </a:rPr>
              <a:t>  RMTS gives a good all round indication of performance </a:t>
            </a:r>
          </a:p>
          <a:p>
            <a:pPr eaLnBrk="1" hangingPunct="1">
              <a:lnSpc>
                <a:spcPct val="100000"/>
              </a:lnSpc>
              <a:spcBef>
                <a:spcPct val="0"/>
              </a:spcBef>
              <a:buFontTx/>
              <a:buNone/>
            </a:pPr>
            <a:r>
              <a:rPr lang="en-GB" dirty="0">
                <a:latin typeface="Arial" pitchFamily="34" charset="0"/>
              </a:rPr>
              <a:t>	(TS has no sign)</a:t>
            </a:r>
          </a:p>
        </p:txBody>
      </p:sp>
      <p:sp>
        <p:nvSpPr>
          <p:cNvPr id="29702" name="Rectangle 7"/>
          <p:cNvSpPr>
            <a:spLocks noChangeArrowheads="1"/>
          </p:cNvSpPr>
          <p:nvPr/>
        </p:nvSpPr>
        <p:spPr bwMode="auto">
          <a:xfrm>
            <a:off x="2590800" y="4038600"/>
            <a:ext cx="3886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pic>
        <p:nvPicPr>
          <p:cNvPr id="4" name="Picture 3"/>
          <p:cNvPicPr>
            <a:picLocks noChangeAspect="1"/>
          </p:cNvPicPr>
          <p:nvPr/>
        </p:nvPicPr>
        <p:blipFill>
          <a:blip r:embed="rId2"/>
          <a:stretch>
            <a:fillRect/>
          </a:stretch>
        </p:blipFill>
        <p:spPr>
          <a:xfrm>
            <a:off x="1785938" y="1540286"/>
            <a:ext cx="6374183" cy="3113137"/>
          </a:xfrm>
          <a:prstGeom prst="rect">
            <a:avLst/>
          </a:prstGeom>
        </p:spPr>
      </p:pic>
      <p:cxnSp>
        <p:nvCxnSpPr>
          <p:cNvPr id="3" name="Straight Connector 2"/>
          <p:cNvCxnSpPr/>
          <p:nvPr/>
        </p:nvCxnSpPr>
        <p:spPr>
          <a:xfrm flipV="1">
            <a:off x="6023429" y="2489901"/>
            <a:ext cx="638628"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023429" y="3254009"/>
            <a:ext cx="638628" cy="51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23430" y="4023688"/>
            <a:ext cx="823685"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 Box 2050">
            <a:extLst>
              <a:ext uri="{FF2B5EF4-FFF2-40B4-BE49-F238E27FC236}">
                <a16:creationId xmlns:a16="http://schemas.microsoft.com/office/drawing/2014/main" id="{BD119003-316C-4928-BEE6-2AFB3F104383}"/>
              </a:ext>
            </a:extLst>
          </p:cNvPr>
          <p:cNvSpPr txBox="1">
            <a:spLocks noChangeArrowheads="1"/>
          </p:cNvSpPr>
          <p:nvPr/>
        </p:nvSpPr>
        <p:spPr bwMode="auto">
          <a:xfrm>
            <a:off x="1752600" y="975691"/>
            <a:ext cx="311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‘Your result’ section</a:t>
            </a:r>
          </a:p>
        </p:txBody>
      </p:sp>
    </p:spTree>
    <p:extLst>
      <p:ext uri="{BB962C8B-B14F-4D97-AF65-F5344CB8AC3E}">
        <p14:creationId xmlns:p14="http://schemas.microsoft.com/office/powerpoint/2010/main" val="268212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44C1A-FEB5-40CB-A861-0B32560370DF}"/>
              </a:ext>
            </a:extLst>
          </p:cNvPr>
          <p:cNvPicPr>
            <a:picLocks noChangeAspect="1"/>
          </p:cNvPicPr>
          <p:nvPr/>
        </p:nvPicPr>
        <p:blipFill>
          <a:blip r:embed="rId3"/>
          <a:stretch>
            <a:fillRect/>
          </a:stretch>
        </p:blipFill>
        <p:spPr>
          <a:xfrm>
            <a:off x="2595562" y="1690687"/>
            <a:ext cx="7000875" cy="3476625"/>
          </a:xfrm>
          <a:prstGeom prst="rect">
            <a:avLst/>
          </a:prstGeom>
        </p:spPr>
      </p:pic>
      <p:sp>
        <p:nvSpPr>
          <p:cNvPr id="30723" name="Text Box 2"/>
          <p:cNvSpPr txBox="1">
            <a:spLocks noChangeArrowheads="1"/>
          </p:cNvSpPr>
          <p:nvPr/>
        </p:nvSpPr>
        <p:spPr bwMode="auto">
          <a:xfrm>
            <a:off x="2086430" y="1104031"/>
            <a:ext cx="5605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Acceptable limits/performance status</a:t>
            </a:r>
          </a:p>
        </p:txBody>
      </p:sp>
      <p:sp>
        <p:nvSpPr>
          <p:cNvPr id="30724" name="Text Box 7"/>
          <p:cNvSpPr txBox="1">
            <a:spLocks noChangeArrowheads="1"/>
          </p:cNvSpPr>
          <p:nvPr/>
        </p:nvSpPr>
        <p:spPr bwMode="auto">
          <a:xfrm>
            <a:off x="2231572" y="4126176"/>
            <a:ext cx="8384177" cy="2308324"/>
          </a:xfrm>
          <a:prstGeom prst="rect">
            <a:avLst/>
          </a:prstGeom>
          <a:solidFill>
            <a:schemeClr val="bg1"/>
          </a:solidFill>
          <a:ln>
            <a:noFill/>
          </a:ln>
          <a:effectLst/>
        </p:spPr>
        <p:txBody>
          <a:bodyPr wrap="square">
            <a:spAutoFit/>
          </a:bodyPr>
          <a:lstStyle>
            <a:lvl1pPr>
              <a:defRPr sz="2000" b="1">
                <a:solidFill>
                  <a:schemeClr val="tx1"/>
                </a:solidFill>
                <a:latin typeface="Randox Logo" pitchFamily="2" charset="2"/>
                <a:ea typeface="ＭＳ Ｐゴシック" pitchFamily="34" charset="-128"/>
              </a:defRPr>
            </a:lvl1pPr>
            <a:lvl2pPr>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pPr>
            <a:r>
              <a:rPr lang="en-GB" sz="1800" dirty="0">
                <a:latin typeface="Arial" pitchFamily="34" charset="0"/>
              </a:rPr>
              <a:t>Biological variation is not currently being displayed due to changes in how it is being calculated</a:t>
            </a:r>
          </a:p>
          <a:p>
            <a:pPr eaLnBrk="1" hangingPunct="1">
              <a:lnSpc>
                <a:spcPct val="100000"/>
              </a:lnSpc>
              <a:spcBef>
                <a:spcPct val="0"/>
              </a:spcBef>
            </a:pPr>
            <a:r>
              <a:rPr lang="en-GB" sz="1800" dirty="0">
                <a:latin typeface="Arial" pitchFamily="34" charset="0"/>
              </a:rPr>
              <a:t>Acceptable limits defaulted to RIQAS TDPA </a:t>
            </a:r>
          </a:p>
          <a:p>
            <a:pPr lvl="1" eaLnBrk="1" hangingPunct="1">
              <a:lnSpc>
                <a:spcPct val="100000"/>
              </a:lnSpc>
              <a:spcBef>
                <a:spcPct val="0"/>
              </a:spcBef>
            </a:pPr>
            <a:r>
              <a:rPr lang="en-GB" sz="1800" dirty="0">
                <a:latin typeface="Arial" pitchFamily="34" charset="0"/>
                <a:cs typeface="Times New Roman" pitchFamily="18" charset="0"/>
              </a:rPr>
              <a:t>can be changed to official criteria defined by governing bodies, or country-specific requirements (e.g. CLIA’88 or Biological Variation) on request</a:t>
            </a:r>
            <a:r>
              <a:rPr lang="en-GB" sz="1800" dirty="0">
                <a:latin typeface="Arial" pitchFamily="34" charset="0"/>
              </a:rPr>
              <a:t> </a:t>
            </a:r>
          </a:p>
          <a:p>
            <a:pPr lvl="1" eaLnBrk="1" hangingPunct="1">
              <a:lnSpc>
                <a:spcPct val="100000"/>
              </a:lnSpc>
              <a:spcBef>
                <a:spcPct val="0"/>
              </a:spcBef>
            </a:pPr>
            <a:endParaRPr lang="en-GB" sz="1800" dirty="0">
              <a:latin typeface="Arial" pitchFamily="34" charset="0"/>
            </a:endParaRPr>
          </a:p>
          <a:p>
            <a:pPr eaLnBrk="1" hangingPunct="1">
              <a:lnSpc>
                <a:spcPct val="100000"/>
              </a:lnSpc>
              <a:spcBef>
                <a:spcPct val="0"/>
              </a:spcBef>
            </a:pPr>
            <a:r>
              <a:rPr lang="en-GB" sz="1800" dirty="0">
                <a:latin typeface="Arial" pitchFamily="34" charset="0"/>
              </a:rPr>
              <a:t>Poor performance is flagged </a:t>
            </a:r>
          </a:p>
        </p:txBody>
      </p:sp>
    </p:spTree>
    <p:extLst>
      <p:ext uri="{BB962C8B-B14F-4D97-AF65-F5344CB8AC3E}">
        <p14:creationId xmlns:p14="http://schemas.microsoft.com/office/powerpoint/2010/main" val="177742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348" y="1005466"/>
            <a:ext cx="4666110" cy="5828656"/>
          </a:xfrm>
          <a:prstGeom prst="rect">
            <a:avLst/>
          </a:prstGeom>
          <a:ln w="28575">
            <a:solidFill>
              <a:srgbClr val="002060"/>
            </a:solidFill>
          </a:ln>
        </p:spPr>
      </p:pic>
      <p:sp>
        <p:nvSpPr>
          <p:cNvPr id="3064834" name="Text Box 2"/>
          <p:cNvSpPr txBox="1">
            <a:spLocks noChangeArrowheads="1"/>
          </p:cNvSpPr>
          <p:nvPr/>
        </p:nvSpPr>
        <p:spPr bwMode="auto">
          <a:xfrm>
            <a:off x="2151734" y="3919794"/>
            <a:ext cx="2359941" cy="1292662"/>
          </a:xfrm>
          <a:prstGeom prst="rect">
            <a:avLst/>
          </a:prstGeom>
          <a:noFill/>
          <a:ln w="38100">
            <a:solidFill>
              <a:srgbClr val="333399"/>
            </a:solidFill>
            <a:miter lim="800000"/>
            <a:headEnd/>
            <a:tailEnd/>
          </a:ln>
          <a:effectLst/>
        </p:spPr>
        <p:txBody>
          <a:bodyPr wrap="none">
            <a:spAutoFit/>
          </a:bodyPr>
          <a:lstStyle/>
          <a:p>
            <a:pPr>
              <a:buFontTx/>
              <a:buNone/>
              <a:defRPr/>
            </a:pPr>
            <a:r>
              <a:rPr lang="en-GB" sz="2400" b="1">
                <a:solidFill>
                  <a:srgbClr val="000000"/>
                </a:solidFill>
                <a:latin typeface="Century Gothic" pitchFamily="34" charset="0"/>
              </a:rPr>
              <a:t>Histogram:</a:t>
            </a:r>
            <a:r>
              <a:rPr lang="en-GB" b="1">
                <a:solidFill>
                  <a:srgbClr val="000000"/>
                </a:solidFill>
                <a:latin typeface="Century Gothic" pitchFamily="34" charset="0"/>
              </a:rPr>
              <a:t> </a:t>
            </a:r>
          </a:p>
          <a:p>
            <a:pPr>
              <a:buFontTx/>
              <a:buNone/>
              <a:defRPr/>
            </a:pPr>
            <a:r>
              <a:rPr lang="en-GB" b="1">
                <a:solidFill>
                  <a:srgbClr val="000000"/>
                </a:solidFill>
                <a:latin typeface="Century Gothic" pitchFamily="34" charset="0"/>
              </a:rPr>
              <a:t>Provides a method </a:t>
            </a:r>
          </a:p>
          <a:p>
            <a:pPr>
              <a:buFontTx/>
              <a:buNone/>
              <a:defRPr/>
            </a:pPr>
            <a:r>
              <a:rPr lang="en-GB" b="1">
                <a:solidFill>
                  <a:srgbClr val="000000"/>
                </a:solidFill>
                <a:latin typeface="Century Gothic" pitchFamily="34" charset="0"/>
              </a:rPr>
              <a:t>and instrument </a:t>
            </a:r>
          </a:p>
          <a:p>
            <a:pPr>
              <a:buFontTx/>
              <a:buNone/>
              <a:defRPr/>
            </a:pPr>
            <a:r>
              <a:rPr lang="en-GB" b="1">
                <a:solidFill>
                  <a:srgbClr val="000000"/>
                </a:solidFill>
                <a:latin typeface="Century Gothic" pitchFamily="34" charset="0"/>
              </a:rPr>
              <a:t>comparison</a:t>
            </a:r>
            <a:endParaRPr lang="en-US" b="1">
              <a:solidFill>
                <a:srgbClr val="000000"/>
              </a:solidFill>
              <a:latin typeface="Century Gothic" pitchFamily="34" charset="0"/>
            </a:endParaRPr>
          </a:p>
        </p:txBody>
      </p:sp>
      <p:sp>
        <p:nvSpPr>
          <p:cNvPr id="31748" name="Line 4"/>
          <p:cNvSpPr>
            <a:spLocks noChangeShapeType="1"/>
          </p:cNvSpPr>
          <p:nvPr/>
        </p:nvSpPr>
        <p:spPr bwMode="auto">
          <a:xfrm>
            <a:off x="4511675" y="4581525"/>
            <a:ext cx="1656333" cy="0"/>
          </a:xfrm>
          <a:prstGeom prst="line">
            <a:avLst/>
          </a:prstGeom>
          <a:noFill/>
          <a:ln w="381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40862733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9" y="2297284"/>
            <a:ext cx="2659781" cy="384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58" name="Rectangle 2"/>
          <p:cNvSpPr>
            <a:spLocks noGrp="1" noChangeArrowheads="1"/>
          </p:cNvSpPr>
          <p:nvPr>
            <p:ph idx="4294967295"/>
          </p:nvPr>
        </p:nvSpPr>
        <p:spPr>
          <a:xfrm>
            <a:off x="1176787" y="1147403"/>
            <a:ext cx="8496300" cy="5400675"/>
          </a:xfrm>
          <a:prstGeom prst="rect">
            <a:avLst/>
          </a:prstGeom>
        </p:spPr>
        <p:txBody>
          <a:bodyPr/>
          <a:lstStyle/>
          <a:p>
            <a:pPr eaLnBrk="1" hangingPunct="1"/>
            <a:r>
              <a:rPr lang="en-GB" sz="2000" b="1" dirty="0"/>
              <a:t>Errors occur in laboratories all over the world</a:t>
            </a:r>
          </a:p>
          <a:p>
            <a:pPr eaLnBrk="1" hangingPunct="1"/>
            <a:endParaRPr lang="en-GB" sz="2000" b="1" dirty="0"/>
          </a:p>
          <a:p>
            <a:pPr eaLnBrk="1" hangingPunct="1"/>
            <a:r>
              <a:rPr lang="en-GB" sz="2000" b="1" dirty="0"/>
              <a:t>2/3 of information used by physicians to make their diagnosis comes from laboratory testing</a:t>
            </a:r>
          </a:p>
          <a:p>
            <a:pPr eaLnBrk="1" hangingPunct="1"/>
            <a:endParaRPr lang="en-GB" sz="2000" b="1" dirty="0"/>
          </a:p>
          <a:p>
            <a:pPr eaLnBrk="1" hangingPunct="1"/>
            <a:r>
              <a:rPr lang="en-GB" sz="2000" b="1" dirty="0"/>
              <a:t>Consequences of wrong results can include:</a:t>
            </a:r>
          </a:p>
          <a:p>
            <a:pPr lvl="1" eaLnBrk="1" hangingPunct="1">
              <a:buFont typeface="Arial" pitchFamily="34" charset="0"/>
              <a:buChar char="•"/>
            </a:pPr>
            <a:r>
              <a:rPr lang="en-GB" sz="1600" b="1" dirty="0">
                <a:solidFill>
                  <a:schemeClr val="accent1">
                    <a:lumMod val="75000"/>
                  </a:schemeClr>
                </a:solidFill>
              </a:rPr>
              <a:t>Repeated tests</a:t>
            </a:r>
          </a:p>
          <a:p>
            <a:pPr lvl="1" eaLnBrk="1" hangingPunct="1">
              <a:buFont typeface="Arial" pitchFamily="34" charset="0"/>
              <a:buChar char="•"/>
            </a:pPr>
            <a:r>
              <a:rPr lang="en-GB" sz="1600" b="1" dirty="0">
                <a:solidFill>
                  <a:schemeClr val="accent1">
                    <a:lumMod val="75000"/>
                  </a:schemeClr>
                </a:solidFill>
              </a:rPr>
              <a:t>Misdiagnosis</a:t>
            </a:r>
          </a:p>
          <a:p>
            <a:pPr lvl="1" eaLnBrk="1" hangingPunct="1">
              <a:buFont typeface="Arial" pitchFamily="34" charset="0"/>
              <a:buChar char="•"/>
            </a:pPr>
            <a:r>
              <a:rPr lang="en-GB" sz="1600" b="1" dirty="0">
                <a:solidFill>
                  <a:schemeClr val="accent1">
                    <a:lumMod val="75000"/>
                  </a:schemeClr>
                </a:solidFill>
              </a:rPr>
              <a:t>Inappropriate treatment</a:t>
            </a:r>
          </a:p>
          <a:p>
            <a:pPr lvl="1" eaLnBrk="1" hangingPunct="1">
              <a:buFont typeface="Arial" pitchFamily="34" charset="0"/>
              <a:buChar char="•"/>
            </a:pPr>
            <a:r>
              <a:rPr lang="en-GB" sz="1600" b="1" dirty="0">
                <a:solidFill>
                  <a:schemeClr val="accent1">
                    <a:lumMod val="75000"/>
                  </a:schemeClr>
                </a:solidFill>
              </a:rPr>
              <a:t>All resulting in increased costs</a:t>
            </a:r>
          </a:p>
          <a:p>
            <a:pPr lvl="1" eaLnBrk="1" hangingPunct="1">
              <a:buFont typeface="Arial" pitchFamily="34" charset="0"/>
              <a:buChar char="•"/>
            </a:pPr>
            <a:r>
              <a:rPr lang="en-GB" sz="1600" b="1" dirty="0">
                <a:solidFill>
                  <a:schemeClr val="accent1">
                    <a:lumMod val="75000"/>
                  </a:schemeClr>
                </a:solidFill>
              </a:rPr>
              <a:t>Patient care may be compromised</a:t>
            </a:r>
          </a:p>
        </p:txBody>
      </p:sp>
      <p:sp>
        <p:nvSpPr>
          <p:cNvPr id="2" name="Rectangle 1"/>
          <p:cNvSpPr/>
          <p:nvPr/>
        </p:nvSpPr>
        <p:spPr>
          <a:xfrm>
            <a:off x="2135560" y="5085185"/>
            <a:ext cx="4494534" cy="1015663"/>
          </a:xfrm>
          <a:prstGeom prst="rect">
            <a:avLst/>
          </a:prstGeom>
        </p:spPr>
        <p:txBody>
          <a:bodyPr wrap="square">
            <a:spAutoFit/>
          </a:bodyPr>
          <a:lstStyle/>
          <a:p>
            <a:pPr algn="ctr"/>
            <a:r>
              <a:rPr lang="en-GB" sz="2000" b="1" dirty="0">
                <a:solidFill>
                  <a:srgbClr val="FF0000"/>
                </a:solidFill>
                <a:effectLst>
                  <a:outerShdw blurRad="38100" dist="38100" dir="2700000" algn="tl">
                    <a:srgbClr val="000000">
                      <a:alpha val="43137"/>
                    </a:srgbClr>
                  </a:outerShdw>
                </a:effectLst>
              </a:rPr>
              <a:t>A lab with a quality system in place will still have errors but should detect them quicker therefore reducing their impact.</a:t>
            </a:r>
          </a:p>
        </p:txBody>
      </p:sp>
    </p:spTree>
    <p:extLst>
      <p:ext uri="{BB962C8B-B14F-4D97-AF65-F5344CB8AC3E}">
        <p14:creationId xmlns:p14="http://schemas.microsoft.com/office/powerpoint/2010/main" val="382091954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4611" y="1453074"/>
            <a:ext cx="7005928" cy="5334272"/>
          </a:xfrm>
          <a:prstGeom prst="rect">
            <a:avLst/>
          </a:prstGeom>
        </p:spPr>
      </p:pic>
      <p:sp>
        <p:nvSpPr>
          <p:cNvPr id="32771" name="Text Box 2"/>
          <p:cNvSpPr txBox="1">
            <a:spLocks noChangeArrowheads="1"/>
          </p:cNvSpPr>
          <p:nvPr/>
        </p:nvSpPr>
        <p:spPr bwMode="auto">
          <a:xfrm>
            <a:off x="1736726" y="995874"/>
            <a:ext cx="169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Histogram</a:t>
            </a:r>
          </a:p>
        </p:txBody>
      </p:sp>
      <p:pic>
        <p:nvPicPr>
          <p:cNvPr id="6" name="Picture 5"/>
          <p:cNvPicPr>
            <a:picLocks noChangeAspect="1"/>
          </p:cNvPicPr>
          <p:nvPr/>
        </p:nvPicPr>
        <p:blipFill rotWithShape="1">
          <a:blip r:embed="rId3"/>
          <a:srcRect t="40741" r="72094"/>
          <a:stretch/>
        </p:blipFill>
        <p:spPr>
          <a:xfrm>
            <a:off x="5648090" y="1770572"/>
            <a:ext cx="2483768" cy="1571090"/>
          </a:xfrm>
          <a:prstGeom prst="rect">
            <a:avLst/>
          </a:prstGeom>
        </p:spPr>
      </p:pic>
      <p:sp>
        <p:nvSpPr>
          <p:cNvPr id="5" name="TextBox 4">
            <a:extLst>
              <a:ext uri="{FF2B5EF4-FFF2-40B4-BE49-F238E27FC236}">
                <a16:creationId xmlns:a16="http://schemas.microsoft.com/office/drawing/2014/main" id="{F127AA6D-0CB6-44BE-9C9E-2394BF636225}"/>
              </a:ext>
            </a:extLst>
          </p:cNvPr>
          <p:cNvSpPr txBox="1">
            <a:spLocks noChangeArrowheads="1"/>
          </p:cNvSpPr>
          <p:nvPr/>
        </p:nvSpPr>
        <p:spPr bwMode="auto">
          <a:xfrm>
            <a:off x="8568484" y="2267443"/>
            <a:ext cx="23526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sz="2400" dirty="0">
                <a:solidFill>
                  <a:srgbClr val="0070C0"/>
                </a:solidFill>
                <a:latin typeface="Calibri" panose="020F0502020204030204" pitchFamily="34" charset="0"/>
              </a:rPr>
              <a:t>The histogram shows a breakdown of all the results that have been returned for this sample. </a:t>
            </a:r>
          </a:p>
        </p:txBody>
      </p:sp>
    </p:spTree>
    <p:extLst>
      <p:ext uri="{BB962C8B-B14F-4D97-AF65-F5344CB8AC3E}">
        <p14:creationId xmlns:p14="http://schemas.microsoft.com/office/powerpoint/2010/main" val="209649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l="6667" t="13818" r="25992" b="24049"/>
          <a:stretch>
            <a:fillRect/>
          </a:stretch>
        </p:blipFill>
        <p:spPr bwMode="auto">
          <a:xfrm>
            <a:off x="386715" y="1007202"/>
            <a:ext cx="7600950" cy="561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3" name="Oval 3"/>
          <p:cNvSpPr>
            <a:spLocks noChangeArrowheads="1"/>
          </p:cNvSpPr>
          <p:nvPr/>
        </p:nvSpPr>
        <p:spPr bwMode="auto">
          <a:xfrm>
            <a:off x="4871629" y="5176974"/>
            <a:ext cx="1866900" cy="828675"/>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000000"/>
              </a:solidFill>
              <a:latin typeface="Arial" pitchFamily="34" charset="0"/>
            </a:endParaRPr>
          </a:p>
        </p:txBody>
      </p:sp>
      <p:sp>
        <p:nvSpPr>
          <p:cNvPr id="61444" name="TextBox 4"/>
          <p:cNvSpPr txBox="1">
            <a:spLocks noChangeArrowheads="1"/>
          </p:cNvSpPr>
          <p:nvPr/>
        </p:nvSpPr>
        <p:spPr bwMode="auto">
          <a:xfrm>
            <a:off x="8451398" y="1121502"/>
            <a:ext cx="23526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sz="2000" dirty="0">
                <a:solidFill>
                  <a:srgbClr val="0070C0"/>
                </a:solidFill>
                <a:latin typeface="Calibri" panose="020F0502020204030204" pitchFamily="34" charset="0"/>
              </a:rPr>
              <a:t>The histogram can be used to show if the method or instrument has any kind of a bias</a:t>
            </a:r>
          </a:p>
          <a:p>
            <a:pPr eaLnBrk="1" fontAlgn="base" hangingPunct="1">
              <a:spcBef>
                <a:spcPct val="0"/>
              </a:spcBef>
              <a:spcAft>
                <a:spcPct val="0"/>
              </a:spcAft>
            </a:pPr>
            <a:endParaRPr lang="en-GB" sz="2000" dirty="0">
              <a:solidFill>
                <a:srgbClr val="0070C0"/>
              </a:solidFill>
              <a:latin typeface="Calibri" panose="020F0502020204030204" pitchFamily="34" charset="0"/>
            </a:endParaRPr>
          </a:p>
          <a:p>
            <a:pPr eaLnBrk="1" fontAlgn="base" hangingPunct="1">
              <a:spcBef>
                <a:spcPct val="0"/>
              </a:spcBef>
              <a:spcAft>
                <a:spcPct val="0"/>
              </a:spcAft>
            </a:pPr>
            <a:r>
              <a:rPr lang="en-GB" sz="2000" dirty="0">
                <a:solidFill>
                  <a:srgbClr val="0070C0"/>
                </a:solidFill>
                <a:latin typeface="Calibri" panose="020F0502020204030204" pitchFamily="34" charset="0"/>
              </a:rPr>
              <a:t>Here you can see the method and instrument results have a positive bias compared to the All method results.</a:t>
            </a:r>
          </a:p>
        </p:txBody>
      </p:sp>
    </p:spTree>
    <p:extLst>
      <p:ext uri="{BB962C8B-B14F-4D97-AF65-F5344CB8AC3E}">
        <p14:creationId xmlns:p14="http://schemas.microsoft.com/office/powerpoint/2010/main" val="35858761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348" y="1005466"/>
            <a:ext cx="4666110" cy="5828656"/>
          </a:xfrm>
          <a:prstGeom prst="rect">
            <a:avLst/>
          </a:prstGeom>
          <a:ln w="28575">
            <a:solidFill>
              <a:srgbClr val="002060"/>
            </a:solidFill>
          </a:ln>
        </p:spPr>
      </p:pic>
      <p:sp>
        <p:nvSpPr>
          <p:cNvPr id="3075074" name="Text Box 2"/>
          <p:cNvSpPr txBox="1">
            <a:spLocks noChangeArrowheads="1"/>
          </p:cNvSpPr>
          <p:nvPr/>
        </p:nvSpPr>
        <p:spPr bwMode="auto">
          <a:xfrm>
            <a:off x="1774826" y="4958499"/>
            <a:ext cx="3097213" cy="1661993"/>
          </a:xfrm>
          <a:prstGeom prst="rect">
            <a:avLst/>
          </a:prstGeom>
          <a:noFill/>
          <a:ln w="38100">
            <a:solidFill>
              <a:srgbClr val="333399"/>
            </a:solidFill>
            <a:miter lim="800000"/>
            <a:headEnd/>
            <a:tailEnd/>
          </a:ln>
          <a:effectLst/>
        </p:spPr>
        <p:txBody>
          <a:bodyPr>
            <a:spAutoFit/>
          </a:bodyPr>
          <a:lstStyle/>
          <a:p>
            <a:pPr>
              <a:buFontTx/>
              <a:buNone/>
              <a:defRPr/>
            </a:pPr>
            <a:r>
              <a:rPr lang="en-GB" sz="2400" b="1" dirty="0">
                <a:solidFill>
                  <a:srgbClr val="000000"/>
                </a:solidFill>
                <a:latin typeface="Century Gothic" pitchFamily="34" charset="0"/>
              </a:rPr>
              <a:t>Multi Method Stat Section:</a:t>
            </a:r>
            <a:r>
              <a:rPr lang="en-GB" b="1" dirty="0">
                <a:solidFill>
                  <a:srgbClr val="000000"/>
                </a:solidFill>
                <a:latin typeface="Century Gothic" pitchFamily="34" charset="0"/>
              </a:rPr>
              <a:t> </a:t>
            </a:r>
          </a:p>
          <a:p>
            <a:pPr>
              <a:buFontTx/>
              <a:buNone/>
              <a:defRPr/>
            </a:pPr>
            <a:r>
              <a:rPr lang="en-GB" b="1" dirty="0">
                <a:solidFill>
                  <a:srgbClr val="000000"/>
                </a:solidFill>
                <a:latin typeface="Century Gothic" pitchFamily="34" charset="0"/>
              </a:rPr>
              <a:t>Enables assessment of the performance of each method</a:t>
            </a:r>
            <a:endParaRPr lang="en-US" b="1" dirty="0">
              <a:solidFill>
                <a:srgbClr val="000000"/>
              </a:solidFill>
              <a:latin typeface="Century Gothic" pitchFamily="34" charset="0"/>
            </a:endParaRPr>
          </a:p>
        </p:txBody>
      </p:sp>
      <p:sp>
        <p:nvSpPr>
          <p:cNvPr id="33796" name="Line 4"/>
          <p:cNvSpPr>
            <a:spLocks noChangeShapeType="1"/>
          </p:cNvSpPr>
          <p:nvPr/>
        </p:nvSpPr>
        <p:spPr bwMode="auto">
          <a:xfrm>
            <a:off x="4872039" y="5792440"/>
            <a:ext cx="991732" cy="13274"/>
          </a:xfrm>
          <a:prstGeom prst="line">
            <a:avLst/>
          </a:prstGeom>
          <a:noFill/>
          <a:ln w="381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835848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1828801" y="1061884"/>
            <a:ext cx="270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Method summary</a:t>
            </a:r>
          </a:p>
        </p:txBody>
      </p:sp>
      <p:sp>
        <p:nvSpPr>
          <p:cNvPr id="34819" name="Text Box 1027"/>
          <p:cNvSpPr txBox="1">
            <a:spLocks noChangeArrowheads="1"/>
          </p:cNvSpPr>
          <p:nvPr/>
        </p:nvSpPr>
        <p:spPr bwMode="auto">
          <a:xfrm>
            <a:off x="1735182" y="4935626"/>
            <a:ext cx="69685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chemeClr val="accent2"/>
                </a:solidFill>
                <a:latin typeface="Arial" pitchFamily="34" charset="0"/>
              </a:rPr>
              <a:t>	</a:t>
            </a:r>
            <a:r>
              <a:rPr lang="en-GB" sz="2400" dirty="0">
                <a:solidFill>
                  <a:srgbClr val="0070C0"/>
                </a:solidFill>
                <a:latin typeface="Arial" pitchFamily="34" charset="0"/>
              </a:rPr>
              <a:t>Uncertainty (U</a:t>
            </a:r>
            <a:r>
              <a:rPr lang="en-GB" sz="2400" baseline="-25000" dirty="0">
                <a:solidFill>
                  <a:srgbClr val="0070C0"/>
                </a:solidFill>
                <a:latin typeface="Arial" pitchFamily="34" charset="0"/>
              </a:rPr>
              <a:t>m</a:t>
            </a:r>
            <a:r>
              <a:rPr lang="en-GB" sz="2400" dirty="0">
                <a:solidFill>
                  <a:srgbClr val="0070C0"/>
                </a:solidFill>
                <a:latin typeface="Arial" pitchFamily="34" charset="0"/>
              </a:rPr>
              <a:t>) stated for each method</a:t>
            </a:r>
          </a:p>
          <a:p>
            <a:pPr eaLnBrk="1" hangingPunct="1">
              <a:lnSpc>
                <a:spcPct val="100000"/>
              </a:lnSpc>
              <a:spcBef>
                <a:spcPct val="0"/>
              </a:spcBef>
              <a:buFontTx/>
              <a:buNone/>
            </a:pPr>
            <a:endParaRPr lang="en-GB" sz="2400" dirty="0">
              <a:solidFill>
                <a:srgbClr val="0070C0"/>
              </a:solidFill>
              <a:latin typeface="Arial" pitchFamily="34" charset="0"/>
            </a:endParaRPr>
          </a:p>
          <a:p>
            <a:pPr eaLnBrk="1" hangingPunct="1">
              <a:lnSpc>
                <a:spcPct val="100000"/>
              </a:lnSpc>
              <a:spcBef>
                <a:spcPct val="0"/>
              </a:spcBef>
              <a:buFontTx/>
              <a:buNone/>
            </a:pPr>
            <a:r>
              <a:rPr lang="en-GB" sz="2400" dirty="0">
                <a:solidFill>
                  <a:srgbClr val="0070C0"/>
                </a:solidFill>
                <a:latin typeface="Arial" pitchFamily="34" charset="0"/>
              </a:rPr>
              <a:t>	CV = </a:t>
            </a:r>
            <a:r>
              <a:rPr lang="en-GB" sz="2400" u="sng" dirty="0">
                <a:solidFill>
                  <a:srgbClr val="0070C0"/>
                </a:solidFill>
                <a:latin typeface="Arial" pitchFamily="34" charset="0"/>
              </a:rPr>
              <a:t>calculated SD x 100</a:t>
            </a:r>
            <a:r>
              <a:rPr lang="en-GB" sz="2400" dirty="0">
                <a:solidFill>
                  <a:srgbClr val="0070C0"/>
                </a:solidFill>
                <a:latin typeface="Arial" pitchFamily="34" charset="0"/>
              </a:rPr>
              <a:t>          </a:t>
            </a:r>
          </a:p>
          <a:p>
            <a:pPr eaLnBrk="1" hangingPunct="1">
              <a:lnSpc>
                <a:spcPct val="100000"/>
              </a:lnSpc>
              <a:spcBef>
                <a:spcPct val="0"/>
              </a:spcBef>
              <a:buFontTx/>
              <a:buNone/>
            </a:pPr>
            <a:r>
              <a:rPr lang="en-GB" sz="2400" dirty="0">
                <a:solidFill>
                  <a:srgbClr val="0070C0"/>
                </a:solidFill>
                <a:latin typeface="Arial" pitchFamily="34" charset="0"/>
              </a:rPr>
              <a:t>	         mean for comparison</a:t>
            </a:r>
          </a:p>
        </p:txBody>
      </p:sp>
      <p:pic>
        <p:nvPicPr>
          <p:cNvPr id="2" name="Picture 1"/>
          <p:cNvPicPr>
            <a:picLocks noChangeAspect="1"/>
          </p:cNvPicPr>
          <p:nvPr/>
        </p:nvPicPr>
        <p:blipFill>
          <a:blip r:embed="rId3"/>
          <a:stretch>
            <a:fillRect/>
          </a:stretch>
        </p:blipFill>
        <p:spPr>
          <a:xfrm>
            <a:off x="1991545" y="1772816"/>
            <a:ext cx="8098681" cy="2909078"/>
          </a:xfrm>
          <a:prstGeom prst="rect">
            <a:avLst/>
          </a:prstGeom>
        </p:spPr>
      </p:pic>
    </p:spTree>
    <p:extLst>
      <p:ext uri="{BB962C8B-B14F-4D97-AF65-F5344CB8AC3E}">
        <p14:creationId xmlns:p14="http://schemas.microsoft.com/office/powerpoint/2010/main" val="332896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3" y="983226"/>
            <a:ext cx="4683915" cy="5850897"/>
          </a:xfrm>
          <a:prstGeom prst="rect">
            <a:avLst/>
          </a:prstGeom>
          <a:ln w="28575">
            <a:solidFill>
              <a:srgbClr val="002060"/>
            </a:solidFill>
          </a:ln>
        </p:spPr>
      </p:pic>
      <p:sp>
        <p:nvSpPr>
          <p:cNvPr id="3066882" name="Text Box 2"/>
          <p:cNvSpPr txBox="1">
            <a:spLocks noChangeArrowheads="1"/>
          </p:cNvSpPr>
          <p:nvPr/>
        </p:nvSpPr>
        <p:spPr bwMode="auto">
          <a:xfrm>
            <a:off x="7130127" y="1014119"/>
            <a:ext cx="2967038" cy="1384995"/>
          </a:xfrm>
          <a:prstGeom prst="rect">
            <a:avLst/>
          </a:prstGeom>
          <a:noFill/>
          <a:ln w="38100">
            <a:solidFill>
              <a:srgbClr val="333399"/>
            </a:solidFill>
            <a:miter lim="800000"/>
            <a:headEnd/>
            <a:tailEnd/>
          </a:ln>
          <a:effectLst/>
        </p:spPr>
        <p:txBody>
          <a:bodyPr>
            <a:spAutoFit/>
          </a:bodyPr>
          <a:lstStyle/>
          <a:p>
            <a:pPr>
              <a:buFontTx/>
              <a:buNone/>
              <a:defRPr/>
            </a:pPr>
            <a:r>
              <a:rPr lang="en-GB" sz="2400" b="1" dirty="0">
                <a:solidFill>
                  <a:srgbClr val="000000"/>
                </a:solidFill>
                <a:latin typeface="Century Gothic" pitchFamily="34" charset="0"/>
              </a:rPr>
              <a:t>Levey Jennings Chart:</a:t>
            </a:r>
            <a:r>
              <a:rPr lang="en-GB" b="1" dirty="0">
                <a:solidFill>
                  <a:srgbClr val="000000"/>
                </a:solidFill>
                <a:latin typeface="Century Gothic" pitchFamily="34" charset="0"/>
              </a:rPr>
              <a:t> </a:t>
            </a:r>
          </a:p>
          <a:p>
            <a:pPr>
              <a:buFontTx/>
              <a:buNone/>
              <a:defRPr/>
            </a:pPr>
            <a:r>
              <a:rPr lang="en-GB" b="1" dirty="0">
                <a:solidFill>
                  <a:srgbClr val="000000"/>
                </a:solidFill>
                <a:latin typeface="Century Gothic" pitchFamily="34" charset="0"/>
              </a:rPr>
              <a:t>Shows performance with time</a:t>
            </a:r>
            <a:endParaRPr lang="en-US" b="1" dirty="0">
              <a:solidFill>
                <a:srgbClr val="000000"/>
              </a:solidFill>
              <a:latin typeface="Century Gothic" pitchFamily="34" charset="0"/>
            </a:endParaRPr>
          </a:p>
        </p:txBody>
      </p:sp>
      <p:sp>
        <p:nvSpPr>
          <p:cNvPr id="35844" name="Line 4"/>
          <p:cNvSpPr>
            <a:spLocks noChangeShapeType="1"/>
          </p:cNvSpPr>
          <p:nvPr/>
        </p:nvSpPr>
        <p:spPr bwMode="auto">
          <a:xfrm flipH="1" flipV="1">
            <a:off x="6258618" y="1702853"/>
            <a:ext cx="871509" cy="2495"/>
          </a:xfrm>
          <a:prstGeom prst="line">
            <a:avLst/>
          </a:prstGeom>
          <a:noFill/>
          <a:ln w="381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7235198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1" y="1594696"/>
            <a:ext cx="5566369" cy="4557856"/>
          </a:xfrm>
          <a:prstGeom prst="rect">
            <a:avLst/>
          </a:prstGeom>
        </p:spPr>
      </p:pic>
      <p:sp>
        <p:nvSpPr>
          <p:cNvPr id="36866" name="Text Box 2050"/>
          <p:cNvSpPr txBox="1">
            <a:spLocks noChangeArrowheads="1"/>
          </p:cNvSpPr>
          <p:nvPr/>
        </p:nvSpPr>
        <p:spPr bwMode="auto">
          <a:xfrm>
            <a:off x="1708455" y="958167"/>
            <a:ext cx="336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0070C0"/>
                </a:solidFill>
                <a:latin typeface="Arial" pitchFamily="34" charset="0"/>
              </a:rPr>
              <a:t>Levey-Jennings Chart</a:t>
            </a:r>
          </a:p>
        </p:txBody>
      </p:sp>
      <p:sp>
        <p:nvSpPr>
          <p:cNvPr id="36867" name="Text Box 2051"/>
          <p:cNvSpPr txBox="1">
            <a:spLocks noChangeArrowheads="1"/>
          </p:cNvSpPr>
          <p:nvPr/>
        </p:nvSpPr>
        <p:spPr bwMode="auto">
          <a:xfrm>
            <a:off x="2209800" y="6035676"/>
            <a:ext cx="56573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Plots SDIs of 20 most recent samples</a:t>
            </a:r>
          </a:p>
          <a:p>
            <a:pPr eaLnBrk="1" hangingPunct="1">
              <a:lnSpc>
                <a:spcPct val="100000"/>
              </a:lnSpc>
              <a:spcBef>
                <a:spcPct val="0"/>
              </a:spcBef>
              <a:buFontTx/>
              <a:buNone/>
            </a:pPr>
            <a:r>
              <a:rPr lang="en-GB" sz="2400" dirty="0">
                <a:latin typeface="Arial" pitchFamily="34" charset="0"/>
              </a:rPr>
              <a:t>Acceptable performance SDI &lt; 2</a:t>
            </a:r>
          </a:p>
        </p:txBody>
      </p:sp>
      <p:sp>
        <p:nvSpPr>
          <p:cNvPr id="36869" name="Oval 2054"/>
          <p:cNvSpPr>
            <a:spLocks noChangeArrowheads="1"/>
          </p:cNvSpPr>
          <p:nvPr/>
        </p:nvSpPr>
        <p:spPr bwMode="auto">
          <a:xfrm>
            <a:off x="7266060" y="3885912"/>
            <a:ext cx="228600" cy="228600"/>
          </a:xfrm>
          <a:prstGeom prst="ellipse">
            <a:avLst/>
          </a:prstGeom>
          <a:noFill/>
          <a:ln w="28575">
            <a:solidFill>
              <a:srgbClr val="0070C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solidFill>
                <a:srgbClr val="FF0000"/>
              </a:solidFill>
              <a:latin typeface="Arial" pitchFamily="34" charset="0"/>
            </a:endParaRPr>
          </a:p>
        </p:txBody>
      </p:sp>
      <p:sp>
        <p:nvSpPr>
          <p:cNvPr id="36870" name="Text Box 2055"/>
          <p:cNvSpPr txBox="1">
            <a:spLocks noChangeArrowheads="1"/>
          </p:cNvSpPr>
          <p:nvPr/>
        </p:nvSpPr>
        <p:spPr bwMode="auto">
          <a:xfrm>
            <a:off x="7856166" y="4156302"/>
            <a:ext cx="220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0070C0"/>
                </a:solidFill>
                <a:latin typeface="Arial" pitchFamily="34" charset="0"/>
              </a:rPr>
              <a:t>Current result</a:t>
            </a:r>
          </a:p>
        </p:txBody>
      </p:sp>
      <p:sp>
        <p:nvSpPr>
          <p:cNvPr id="2" name="Oval 1"/>
          <p:cNvSpPr/>
          <p:nvPr/>
        </p:nvSpPr>
        <p:spPr>
          <a:xfrm>
            <a:off x="2408903" y="1576074"/>
            <a:ext cx="5447261" cy="83282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84107" y="1371088"/>
            <a:ext cx="2101756"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Means for Comparison for previous samples are stated across the top including the level of comparison </a:t>
            </a:r>
          </a:p>
        </p:txBody>
      </p:sp>
      <p:cxnSp>
        <p:nvCxnSpPr>
          <p:cNvPr id="6" name="Straight Connector 5">
            <a:extLst>
              <a:ext uri="{FF2B5EF4-FFF2-40B4-BE49-F238E27FC236}">
                <a16:creationId xmlns:a16="http://schemas.microsoft.com/office/drawing/2014/main" id="{23E1A5D6-77EB-4D82-8123-4614687ED8B3}"/>
              </a:ext>
            </a:extLst>
          </p:cNvPr>
          <p:cNvCxnSpPr>
            <a:cxnSpLocks/>
            <a:endCxn id="36870" idx="1"/>
          </p:cNvCxnSpPr>
          <p:nvPr/>
        </p:nvCxnSpPr>
        <p:spPr>
          <a:xfrm>
            <a:off x="7494661" y="4000212"/>
            <a:ext cx="361505" cy="38469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086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7044504" y="1333107"/>
            <a:ext cx="448564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a:lnSpc>
                <a:spcPct val="100000"/>
              </a:lnSpc>
              <a:spcBef>
                <a:spcPct val="0"/>
              </a:spcBef>
              <a:buFontTx/>
              <a:buNone/>
            </a:pPr>
            <a:r>
              <a:rPr lang="en-GB" sz="2400" b="0" dirty="0">
                <a:latin typeface="Arial" pitchFamily="34" charset="0"/>
              </a:rPr>
              <a:t>3 SD limits</a:t>
            </a:r>
          </a:p>
          <a:p>
            <a:pPr>
              <a:lnSpc>
                <a:spcPct val="100000"/>
              </a:lnSpc>
              <a:spcBef>
                <a:spcPct val="0"/>
              </a:spcBef>
              <a:buFontTx/>
              <a:buNone/>
            </a:pPr>
            <a:endParaRPr lang="en-GB" sz="2400" b="0" dirty="0">
              <a:latin typeface="Arial" pitchFamily="34" charset="0"/>
            </a:endParaRPr>
          </a:p>
          <a:p>
            <a:pPr>
              <a:lnSpc>
                <a:spcPct val="100000"/>
              </a:lnSpc>
              <a:spcBef>
                <a:spcPct val="0"/>
              </a:spcBef>
              <a:buFontTx/>
              <a:buNone/>
            </a:pPr>
            <a:r>
              <a:rPr lang="en-GB" sz="2400" b="0" dirty="0">
                <a:latin typeface="Arial" pitchFamily="34" charset="0"/>
              </a:rPr>
              <a:t>Shading indicates performance - lighter the shading, the more accurate the results</a:t>
            </a:r>
            <a:r>
              <a:rPr lang="en-GB" b="0" dirty="0">
                <a:latin typeface="Bookman Old Style" pitchFamily="18" charset="0"/>
              </a:rPr>
              <a:t> </a:t>
            </a:r>
          </a:p>
          <a:p>
            <a:pPr>
              <a:lnSpc>
                <a:spcPct val="100000"/>
              </a:lnSpc>
              <a:spcBef>
                <a:spcPct val="0"/>
              </a:spcBef>
              <a:buFontTx/>
              <a:buNone/>
            </a:pPr>
            <a:endParaRPr lang="en-GB" b="0" dirty="0">
              <a:latin typeface="Bookman Old Style" pitchFamily="18" charset="0"/>
            </a:endParaRPr>
          </a:p>
          <a:p>
            <a:r>
              <a:rPr lang="en-US" sz="2400" b="0" dirty="0">
                <a:latin typeface="Arial" panose="020B0604020202020204" pitchFamily="34" charset="0"/>
                <a:cs typeface="Arial" panose="020B0604020202020204" pitchFamily="34" charset="0"/>
              </a:rPr>
              <a:t>Sample numbers are stated</a:t>
            </a:r>
          </a:p>
          <a:p>
            <a:r>
              <a:rPr lang="en-US" sz="2400" b="0" dirty="0">
                <a:latin typeface="Arial" panose="020B0604020202020204" pitchFamily="34" charset="0"/>
                <a:cs typeface="Arial" panose="020B0604020202020204" pitchFamily="34" charset="0"/>
              </a:rPr>
              <a:t>If any results are corrected or no result is returned this is shown instead of the number</a:t>
            </a: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Acceptable performance is</a:t>
            </a:r>
          </a:p>
          <a:p>
            <a:r>
              <a:rPr lang="en-US" sz="2400" b="0" dirty="0">
                <a:latin typeface="Arial" panose="020B0604020202020204" pitchFamily="34" charset="0"/>
                <a:cs typeface="Arial" panose="020B0604020202020204" pitchFamily="34" charset="0"/>
              </a:rPr>
              <a:t>SDI&lt;2</a:t>
            </a:r>
            <a:endParaRPr lang="en-GB" b="0" dirty="0">
              <a:latin typeface="Bookman Old Style"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17" y="1442259"/>
            <a:ext cx="5715000" cy="4613789"/>
          </a:xfrm>
          <a:prstGeom prst="rect">
            <a:avLst/>
          </a:prstGeom>
        </p:spPr>
      </p:pic>
      <p:sp>
        <p:nvSpPr>
          <p:cNvPr id="5" name="Oval 4"/>
          <p:cNvSpPr/>
          <p:nvPr/>
        </p:nvSpPr>
        <p:spPr>
          <a:xfrm>
            <a:off x="5300045" y="5542677"/>
            <a:ext cx="602289" cy="3773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6906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2" y="983136"/>
            <a:ext cx="4695606" cy="5865500"/>
          </a:xfrm>
          <a:prstGeom prst="rect">
            <a:avLst/>
          </a:prstGeom>
          <a:ln w="28575">
            <a:solidFill>
              <a:srgbClr val="002060"/>
            </a:solidFill>
          </a:ln>
        </p:spPr>
      </p:pic>
      <p:sp>
        <p:nvSpPr>
          <p:cNvPr id="38916" name="Line 4"/>
          <p:cNvSpPr>
            <a:spLocks noChangeShapeType="1"/>
          </p:cNvSpPr>
          <p:nvPr/>
        </p:nvSpPr>
        <p:spPr bwMode="auto">
          <a:xfrm flipH="1">
            <a:off x="6263149" y="3193598"/>
            <a:ext cx="1080641" cy="0"/>
          </a:xfrm>
          <a:prstGeom prst="line">
            <a:avLst/>
          </a:prstGeom>
          <a:noFill/>
          <a:ln w="381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068930" name="Text Box 2"/>
          <p:cNvSpPr txBox="1">
            <a:spLocks noChangeArrowheads="1"/>
          </p:cNvSpPr>
          <p:nvPr/>
        </p:nvSpPr>
        <p:spPr bwMode="auto">
          <a:xfrm>
            <a:off x="7140589" y="2370997"/>
            <a:ext cx="2916238" cy="1661993"/>
          </a:xfrm>
          <a:prstGeom prst="rect">
            <a:avLst/>
          </a:prstGeom>
          <a:solidFill>
            <a:schemeClr val="bg1"/>
          </a:solidFill>
          <a:ln w="38100">
            <a:solidFill>
              <a:srgbClr val="333399"/>
            </a:solidFill>
            <a:miter lim="800000"/>
            <a:headEnd/>
            <a:tailEnd/>
          </a:ln>
          <a:effectLst/>
        </p:spPr>
        <p:txBody>
          <a:bodyPr>
            <a:spAutoFit/>
          </a:bodyPr>
          <a:lstStyle/>
          <a:p>
            <a:pPr>
              <a:buFontTx/>
              <a:buNone/>
              <a:defRPr/>
            </a:pPr>
            <a:r>
              <a:rPr lang="en-GB" sz="2400" b="1" dirty="0">
                <a:solidFill>
                  <a:srgbClr val="000000"/>
                </a:solidFill>
                <a:latin typeface="Century Gothic" pitchFamily="34" charset="0"/>
              </a:rPr>
              <a:t>Target Scoring Chart:</a:t>
            </a:r>
            <a:r>
              <a:rPr lang="en-GB" b="1" dirty="0">
                <a:solidFill>
                  <a:srgbClr val="000000"/>
                </a:solidFill>
                <a:latin typeface="Century Gothic" pitchFamily="34" charset="0"/>
              </a:rPr>
              <a:t> </a:t>
            </a:r>
          </a:p>
          <a:p>
            <a:pPr>
              <a:buFontTx/>
              <a:buNone/>
              <a:defRPr/>
            </a:pPr>
            <a:r>
              <a:rPr lang="en-GB" b="1" dirty="0">
                <a:solidFill>
                  <a:srgbClr val="000000"/>
                </a:solidFill>
                <a:latin typeface="Century Gothic" pitchFamily="34" charset="0"/>
              </a:rPr>
              <a:t>Provides a visualisation of a laboratory’s Target Scores</a:t>
            </a:r>
            <a:endParaRPr lang="en-US" b="1" dirty="0">
              <a:solidFill>
                <a:srgbClr val="000000"/>
              </a:solidFill>
              <a:latin typeface="Century Gothic" pitchFamily="34" charset="0"/>
            </a:endParaRPr>
          </a:p>
        </p:txBody>
      </p:sp>
    </p:spTree>
    <p:extLst>
      <p:ext uri="{BB962C8B-B14F-4D97-AF65-F5344CB8AC3E}">
        <p14:creationId xmlns:p14="http://schemas.microsoft.com/office/powerpoint/2010/main" val="9461092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6853" y="1687842"/>
            <a:ext cx="6228635" cy="4423602"/>
          </a:xfrm>
          <a:prstGeom prst="rect">
            <a:avLst/>
          </a:prstGeom>
        </p:spPr>
      </p:pic>
      <p:sp>
        <p:nvSpPr>
          <p:cNvPr id="39939" name="Text Box 1026"/>
          <p:cNvSpPr txBox="1">
            <a:spLocks noChangeArrowheads="1"/>
          </p:cNvSpPr>
          <p:nvPr/>
        </p:nvSpPr>
        <p:spPr bwMode="auto">
          <a:xfrm>
            <a:off x="1762482" y="1050172"/>
            <a:ext cx="316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Target Scoring chart</a:t>
            </a:r>
          </a:p>
        </p:txBody>
      </p:sp>
      <p:sp>
        <p:nvSpPr>
          <p:cNvPr id="39940" name="Text Box 1030"/>
          <p:cNvSpPr txBox="1">
            <a:spLocks noChangeArrowheads="1"/>
          </p:cNvSpPr>
          <p:nvPr/>
        </p:nvSpPr>
        <p:spPr bwMode="auto">
          <a:xfrm>
            <a:off x="1832272" y="6033399"/>
            <a:ext cx="5307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Plots last 20 Target Scores</a:t>
            </a:r>
          </a:p>
          <a:p>
            <a:pPr eaLnBrk="1" hangingPunct="1">
              <a:lnSpc>
                <a:spcPct val="100000"/>
              </a:lnSpc>
              <a:spcBef>
                <a:spcPct val="0"/>
              </a:spcBef>
              <a:buFontTx/>
              <a:buNone/>
            </a:pPr>
            <a:r>
              <a:rPr lang="en-GB" sz="2400" dirty="0">
                <a:latin typeface="Arial" pitchFamily="34" charset="0"/>
              </a:rPr>
              <a:t>Acceptable Performance is TS &gt; 50</a:t>
            </a:r>
          </a:p>
        </p:txBody>
      </p:sp>
      <p:sp>
        <p:nvSpPr>
          <p:cNvPr id="39941" name="Text Box 1031"/>
          <p:cNvSpPr txBox="1">
            <a:spLocks noChangeArrowheads="1"/>
          </p:cNvSpPr>
          <p:nvPr/>
        </p:nvSpPr>
        <p:spPr bwMode="auto">
          <a:xfrm>
            <a:off x="2944751" y="2286294"/>
            <a:ext cx="10064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algn="ctr">
              <a:lnSpc>
                <a:spcPct val="100000"/>
              </a:lnSpc>
              <a:spcBef>
                <a:spcPct val="0"/>
              </a:spcBef>
              <a:buFontTx/>
              <a:buNone/>
            </a:pPr>
            <a:r>
              <a:rPr lang="en-GB" sz="1600" b="0" dirty="0">
                <a:solidFill>
                  <a:srgbClr val="0070C0"/>
                </a:solidFill>
                <a:latin typeface="Arial" pitchFamily="34" charset="0"/>
              </a:rPr>
              <a:t>Excellent</a:t>
            </a:r>
          </a:p>
        </p:txBody>
      </p:sp>
      <p:sp>
        <p:nvSpPr>
          <p:cNvPr id="39942" name="Text Box 1032"/>
          <p:cNvSpPr txBox="1">
            <a:spLocks noChangeArrowheads="1"/>
          </p:cNvSpPr>
          <p:nvPr/>
        </p:nvSpPr>
        <p:spPr bwMode="auto">
          <a:xfrm>
            <a:off x="2955366" y="2923964"/>
            <a:ext cx="68103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a:lnSpc>
                <a:spcPct val="100000"/>
              </a:lnSpc>
              <a:spcBef>
                <a:spcPct val="0"/>
              </a:spcBef>
              <a:buFontTx/>
              <a:buNone/>
            </a:pPr>
            <a:r>
              <a:rPr lang="en-GB" sz="1600" b="0" dirty="0">
                <a:solidFill>
                  <a:srgbClr val="0070C0"/>
                </a:solidFill>
                <a:latin typeface="Arial" pitchFamily="34" charset="0"/>
              </a:rPr>
              <a:t>Good</a:t>
            </a:r>
          </a:p>
        </p:txBody>
      </p:sp>
      <p:sp>
        <p:nvSpPr>
          <p:cNvPr id="39943" name="Text Box 1033"/>
          <p:cNvSpPr txBox="1">
            <a:spLocks noChangeArrowheads="1"/>
          </p:cNvSpPr>
          <p:nvPr/>
        </p:nvSpPr>
        <p:spPr bwMode="auto">
          <a:xfrm>
            <a:off x="2955366" y="3641637"/>
            <a:ext cx="11874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algn="ctr">
              <a:lnSpc>
                <a:spcPct val="100000"/>
              </a:lnSpc>
              <a:spcBef>
                <a:spcPct val="0"/>
              </a:spcBef>
              <a:buFontTx/>
              <a:buNone/>
            </a:pPr>
            <a:r>
              <a:rPr lang="en-GB" sz="1600" b="0" dirty="0">
                <a:solidFill>
                  <a:srgbClr val="0070C0"/>
                </a:solidFill>
                <a:latin typeface="Arial" pitchFamily="34" charset="0"/>
              </a:rPr>
              <a:t>Acceptable</a:t>
            </a:r>
          </a:p>
        </p:txBody>
      </p:sp>
      <p:sp>
        <p:nvSpPr>
          <p:cNvPr id="39944" name="Text Box 1034"/>
          <p:cNvSpPr txBox="1">
            <a:spLocks noChangeArrowheads="1"/>
          </p:cNvSpPr>
          <p:nvPr/>
        </p:nvSpPr>
        <p:spPr bwMode="auto">
          <a:xfrm>
            <a:off x="2955366" y="4061704"/>
            <a:ext cx="227488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algn="ctr">
              <a:lnSpc>
                <a:spcPct val="100000"/>
              </a:lnSpc>
              <a:spcBef>
                <a:spcPct val="0"/>
              </a:spcBef>
              <a:buFontTx/>
              <a:buNone/>
            </a:pPr>
            <a:r>
              <a:rPr lang="en-GB" sz="1600" b="0" dirty="0">
                <a:solidFill>
                  <a:srgbClr val="0070C0"/>
                </a:solidFill>
                <a:latin typeface="Arial" pitchFamily="34" charset="0"/>
              </a:rPr>
              <a:t>Need For Improvement</a:t>
            </a:r>
          </a:p>
        </p:txBody>
      </p:sp>
      <p:sp>
        <p:nvSpPr>
          <p:cNvPr id="39945" name="Text Box 1035"/>
          <p:cNvSpPr txBox="1">
            <a:spLocks noChangeArrowheads="1"/>
          </p:cNvSpPr>
          <p:nvPr/>
        </p:nvSpPr>
        <p:spPr bwMode="auto">
          <a:xfrm>
            <a:off x="2944750" y="4750811"/>
            <a:ext cx="142398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algn="ctr">
              <a:lnSpc>
                <a:spcPct val="100000"/>
              </a:lnSpc>
              <a:spcBef>
                <a:spcPct val="0"/>
              </a:spcBef>
              <a:buFontTx/>
              <a:buNone/>
            </a:pPr>
            <a:r>
              <a:rPr lang="en-GB" sz="1600" b="0" dirty="0">
                <a:solidFill>
                  <a:srgbClr val="0070C0"/>
                </a:solidFill>
                <a:latin typeface="Arial" pitchFamily="34" charset="0"/>
              </a:rPr>
              <a:t>Unacceptable</a:t>
            </a:r>
          </a:p>
        </p:txBody>
      </p:sp>
      <p:sp>
        <p:nvSpPr>
          <p:cNvPr id="39946" name="Text Box 1036"/>
          <p:cNvSpPr txBox="1">
            <a:spLocks noChangeArrowheads="1"/>
          </p:cNvSpPr>
          <p:nvPr/>
        </p:nvSpPr>
        <p:spPr bwMode="auto">
          <a:xfrm>
            <a:off x="5868988" y="972848"/>
            <a:ext cx="49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1800">
                <a:latin typeface="Arial" pitchFamily="34" charset="0"/>
              </a:rPr>
              <a:t>Target Deviation for Performance Assessment – different for each parameter</a:t>
            </a:r>
          </a:p>
        </p:txBody>
      </p:sp>
      <p:sp>
        <p:nvSpPr>
          <p:cNvPr id="39947" name="Oval 1037"/>
          <p:cNvSpPr>
            <a:spLocks noChangeArrowheads="1"/>
          </p:cNvSpPr>
          <p:nvPr/>
        </p:nvSpPr>
        <p:spPr bwMode="auto">
          <a:xfrm>
            <a:off x="4967876" y="1614198"/>
            <a:ext cx="1479755" cy="360247"/>
          </a:xfrm>
          <a:prstGeom prst="ellipse">
            <a:avLst/>
          </a:prstGeom>
          <a:noFill/>
          <a:ln w="34925">
            <a:solidFill>
              <a:srgbClr val="C00000"/>
            </a:solidFill>
            <a:round/>
            <a:headEnd/>
            <a:tailEnd/>
          </a:ln>
          <a:effectLst/>
        </p:spPr>
        <p:txBody>
          <a:bodyPr wrap="none" anchor="ctr"/>
          <a:lstStyle/>
          <a:p>
            <a:pPr eaLnBrk="1" hangingPunct="1">
              <a:lnSpc>
                <a:spcPct val="100000"/>
              </a:lnSpc>
              <a:spcBef>
                <a:spcPct val="0"/>
              </a:spcBef>
              <a:buFontTx/>
              <a:buNone/>
            </a:pPr>
            <a:endParaRPr lang="en-US">
              <a:solidFill>
                <a:srgbClr val="FF0000"/>
              </a:solidFill>
              <a:latin typeface="Arial" pitchFamily="34" charset="0"/>
            </a:endParaRPr>
          </a:p>
        </p:txBody>
      </p:sp>
      <p:sp>
        <p:nvSpPr>
          <p:cNvPr id="39948" name="Text Box 1038"/>
          <p:cNvSpPr txBox="1">
            <a:spLocks noChangeArrowheads="1"/>
          </p:cNvSpPr>
          <p:nvPr/>
        </p:nvSpPr>
        <p:spPr bwMode="auto">
          <a:xfrm>
            <a:off x="8236531" y="1756248"/>
            <a:ext cx="2200275"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0070C0"/>
                </a:solidFill>
                <a:latin typeface="Arial" pitchFamily="34" charset="0"/>
              </a:rPr>
              <a:t>Current result</a:t>
            </a:r>
          </a:p>
        </p:txBody>
      </p:sp>
      <p:sp>
        <p:nvSpPr>
          <p:cNvPr id="39949" name="Oval 1039"/>
          <p:cNvSpPr>
            <a:spLocks noChangeArrowheads="1"/>
          </p:cNvSpPr>
          <p:nvPr/>
        </p:nvSpPr>
        <p:spPr bwMode="auto">
          <a:xfrm>
            <a:off x="7799071" y="1926847"/>
            <a:ext cx="228600" cy="228600"/>
          </a:xfrm>
          <a:prstGeom prst="ellipse">
            <a:avLst/>
          </a:prstGeom>
          <a:noFill/>
          <a:ln w="28575">
            <a:solidFill>
              <a:srgbClr val="0070C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solidFill>
                <a:srgbClr val="0070C0"/>
              </a:solidFill>
              <a:latin typeface="Arial" pitchFamily="34" charset="0"/>
            </a:endParaRPr>
          </a:p>
        </p:txBody>
      </p:sp>
      <p:cxnSp>
        <p:nvCxnSpPr>
          <p:cNvPr id="3" name="Straight Connector 2">
            <a:extLst>
              <a:ext uri="{FF2B5EF4-FFF2-40B4-BE49-F238E27FC236}">
                <a16:creationId xmlns:a16="http://schemas.microsoft.com/office/drawing/2014/main" id="{17B63CAC-DD86-4751-BC4D-E45AE50570B6}"/>
              </a:ext>
            </a:extLst>
          </p:cNvPr>
          <p:cNvCxnSpPr>
            <a:cxnSpLocks/>
          </p:cNvCxnSpPr>
          <p:nvPr/>
        </p:nvCxnSpPr>
        <p:spPr>
          <a:xfrm>
            <a:off x="8027671" y="1984848"/>
            <a:ext cx="31781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2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2" y="973304"/>
            <a:ext cx="4695606" cy="5865500"/>
          </a:xfrm>
          <a:prstGeom prst="rect">
            <a:avLst/>
          </a:prstGeom>
          <a:ln w="28575">
            <a:solidFill>
              <a:srgbClr val="002060"/>
            </a:solidFill>
          </a:ln>
        </p:spPr>
      </p:pic>
      <p:sp>
        <p:nvSpPr>
          <p:cNvPr id="6" name="Line 4"/>
          <p:cNvSpPr>
            <a:spLocks noChangeShapeType="1"/>
          </p:cNvSpPr>
          <p:nvPr/>
        </p:nvSpPr>
        <p:spPr bwMode="auto">
          <a:xfrm flipH="1">
            <a:off x="6288116" y="4697787"/>
            <a:ext cx="900113" cy="0"/>
          </a:xfrm>
          <a:prstGeom prst="line">
            <a:avLst/>
          </a:prstGeom>
          <a:noFill/>
          <a:ln w="381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Text Box 2"/>
          <p:cNvSpPr txBox="1">
            <a:spLocks noChangeArrowheads="1"/>
          </p:cNvSpPr>
          <p:nvPr/>
        </p:nvSpPr>
        <p:spPr bwMode="auto">
          <a:xfrm>
            <a:off x="6931965" y="4050772"/>
            <a:ext cx="3341685" cy="1384995"/>
          </a:xfrm>
          <a:prstGeom prst="rect">
            <a:avLst/>
          </a:prstGeom>
          <a:solidFill>
            <a:schemeClr val="bg1"/>
          </a:solidFill>
          <a:ln w="38100">
            <a:solidFill>
              <a:srgbClr val="333399"/>
            </a:solidFill>
            <a:miter lim="800000"/>
            <a:headEnd/>
            <a:tailEnd/>
          </a:ln>
          <a:effectLst/>
        </p:spPr>
        <p:txBody>
          <a:bodyPr wrap="square">
            <a:spAutoFit/>
          </a:bodyPr>
          <a:lstStyle/>
          <a:p>
            <a:pPr>
              <a:buFontTx/>
              <a:buNone/>
              <a:defRPr/>
            </a:pPr>
            <a:r>
              <a:rPr lang="en-GB" sz="2400" b="1" dirty="0">
                <a:solidFill>
                  <a:srgbClr val="000000"/>
                </a:solidFill>
                <a:latin typeface="Century Gothic" pitchFamily="34" charset="0"/>
              </a:rPr>
              <a:t>% Deviation by Sample Chart:</a:t>
            </a:r>
            <a:r>
              <a:rPr lang="en-GB" b="1" dirty="0">
                <a:solidFill>
                  <a:srgbClr val="000000"/>
                </a:solidFill>
                <a:latin typeface="Century Gothic" pitchFamily="34" charset="0"/>
              </a:rPr>
              <a:t> </a:t>
            </a:r>
          </a:p>
          <a:p>
            <a:pPr>
              <a:buFontTx/>
              <a:buNone/>
              <a:defRPr/>
            </a:pPr>
            <a:r>
              <a:rPr lang="en-GB" b="1" dirty="0">
                <a:solidFill>
                  <a:srgbClr val="000000"/>
                </a:solidFill>
                <a:latin typeface="Century Gothic" pitchFamily="34" charset="0"/>
              </a:rPr>
              <a:t>Helps to identify trends and shifts in performance</a:t>
            </a:r>
            <a:endParaRPr lang="en-US" b="1" dirty="0">
              <a:solidFill>
                <a:srgbClr val="000000"/>
              </a:solidFill>
              <a:latin typeface="Century Gothic" pitchFamily="34" charset="0"/>
            </a:endParaRPr>
          </a:p>
        </p:txBody>
      </p:sp>
    </p:spTree>
    <p:extLst>
      <p:ext uri="{BB962C8B-B14F-4D97-AF65-F5344CB8AC3E}">
        <p14:creationId xmlns:p14="http://schemas.microsoft.com/office/powerpoint/2010/main" val="18397400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925196"/>
            <a:ext cx="8263830" cy="822929"/>
          </a:xfrm>
        </p:spPr>
        <p:txBody>
          <a:bodyPr>
            <a:noAutofit/>
          </a:bodyPr>
          <a:lstStyle/>
          <a:p>
            <a:br>
              <a:rPr lang="en-GB" sz="3600" dirty="0">
                <a:solidFill>
                  <a:schemeClr val="accent4">
                    <a:lumMod val="75000"/>
                  </a:schemeClr>
                </a:solidFill>
              </a:rPr>
            </a:br>
            <a:r>
              <a:rPr lang="en-GB" sz="3200" b="1" dirty="0">
                <a:solidFill>
                  <a:schemeClr val="accent2">
                    <a:lumMod val="75000"/>
                  </a:schemeClr>
                </a:solidFill>
              </a:rPr>
              <a:t>Why do we need a Quality Management Strategy</a:t>
            </a:r>
            <a:br>
              <a:rPr lang="en-GB" sz="3200" dirty="0">
                <a:solidFill>
                  <a:schemeClr val="accent4">
                    <a:lumMod val="75000"/>
                  </a:schemeClr>
                </a:solidFill>
              </a:rPr>
            </a:br>
            <a:endParaRPr lang="en-GB" sz="3200" dirty="0">
              <a:solidFill>
                <a:schemeClr val="accent4">
                  <a:lumMod val="75000"/>
                </a:schemeClr>
              </a:solidFill>
            </a:endParaRPr>
          </a:p>
        </p:txBody>
      </p:sp>
      <p:pic>
        <p:nvPicPr>
          <p:cNvPr id="5" name="Content Placeholder 6"/>
          <p:cNvPicPr>
            <a:picLocks noChangeAspect="1"/>
          </p:cNvPicPr>
          <p:nvPr/>
        </p:nvPicPr>
        <p:blipFill>
          <a:blip r:embed="rId2"/>
          <a:stretch>
            <a:fillRect/>
          </a:stretch>
        </p:blipFill>
        <p:spPr>
          <a:xfrm>
            <a:off x="843642" y="1748125"/>
            <a:ext cx="1863755" cy="2570167"/>
          </a:xfrm>
          <a:prstGeom prst="rect">
            <a:avLst/>
          </a:prstGeom>
        </p:spPr>
      </p:pic>
      <p:sp>
        <p:nvSpPr>
          <p:cNvPr id="3" name="TextBox 2"/>
          <p:cNvSpPr txBox="1"/>
          <p:nvPr/>
        </p:nvSpPr>
        <p:spPr>
          <a:xfrm>
            <a:off x="2707396" y="2035169"/>
            <a:ext cx="6591318" cy="1200329"/>
          </a:xfrm>
          <a:prstGeom prst="rect">
            <a:avLst/>
          </a:prstGeom>
          <a:noFill/>
        </p:spPr>
        <p:txBody>
          <a:bodyPr wrap="square" rtlCol="0">
            <a:spAutoFit/>
          </a:bodyPr>
          <a:lstStyle/>
          <a:p>
            <a:r>
              <a:rPr lang="en-GB" dirty="0"/>
              <a:t>Quality in the Medical Laboratory is evolving</a:t>
            </a:r>
          </a:p>
          <a:p>
            <a:r>
              <a:rPr lang="en-GB" dirty="0"/>
              <a:t>Laboratory Quality Control has moved from the one dimensional view of</a:t>
            </a:r>
          </a:p>
          <a:p>
            <a:r>
              <a:rPr lang="en-GB" dirty="0"/>
              <a:t>“ if it is within the range…….”</a:t>
            </a:r>
          </a:p>
        </p:txBody>
      </p:sp>
      <p:pic>
        <p:nvPicPr>
          <p:cNvPr id="6" name="Content Placeholder 3"/>
          <p:cNvPicPr>
            <a:picLocks noChangeAspect="1"/>
          </p:cNvPicPr>
          <p:nvPr/>
        </p:nvPicPr>
        <p:blipFill>
          <a:blip r:embed="rId3"/>
          <a:stretch>
            <a:fillRect/>
          </a:stretch>
        </p:blipFill>
        <p:spPr>
          <a:xfrm>
            <a:off x="7537704" y="3522542"/>
            <a:ext cx="3522019" cy="2177453"/>
          </a:xfrm>
          <a:prstGeom prst="rect">
            <a:avLst/>
          </a:prstGeom>
        </p:spPr>
      </p:pic>
      <p:sp>
        <p:nvSpPr>
          <p:cNvPr id="4" name="TextBox 3"/>
          <p:cNvSpPr txBox="1"/>
          <p:nvPr/>
        </p:nvSpPr>
        <p:spPr>
          <a:xfrm>
            <a:off x="4628690" y="4211634"/>
            <a:ext cx="3166188" cy="1200329"/>
          </a:xfrm>
          <a:prstGeom prst="rect">
            <a:avLst/>
          </a:prstGeom>
          <a:noFill/>
        </p:spPr>
        <p:txBody>
          <a:bodyPr wrap="square" rtlCol="0">
            <a:spAutoFit/>
          </a:bodyPr>
          <a:lstStyle/>
          <a:p>
            <a:r>
              <a:rPr lang="en-GB" dirty="0"/>
              <a:t>To the 2-dimensional Levey Jennings Chart </a:t>
            </a:r>
          </a:p>
          <a:p>
            <a:r>
              <a:rPr lang="en-GB" dirty="0"/>
              <a:t>with SD, CV and Westgard Rules.</a:t>
            </a:r>
          </a:p>
        </p:txBody>
      </p:sp>
    </p:spTree>
    <p:extLst>
      <p:ext uri="{BB962C8B-B14F-4D97-AF65-F5344CB8AC3E}">
        <p14:creationId xmlns:p14="http://schemas.microsoft.com/office/powerpoint/2010/main" val="414151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387" y="1528247"/>
            <a:ext cx="6079612" cy="3951470"/>
          </a:xfrm>
          <a:prstGeom prst="rect">
            <a:avLst/>
          </a:prstGeom>
        </p:spPr>
      </p:pic>
      <p:sp>
        <p:nvSpPr>
          <p:cNvPr id="41986" name="Text Box 2"/>
          <p:cNvSpPr txBox="1">
            <a:spLocks noChangeArrowheads="1"/>
          </p:cNvSpPr>
          <p:nvPr/>
        </p:nvSpPr>
        <p:spPr bwMode="auto">
          <a:xfrm>
            <a:off x="1611085" y="969884"/>
            <a:ext cx="482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Percentage deviation by sample</a:t>
            </a:r>
          </a:p>
        </p:txBody>
      </p:sp>
      <p:sp>
        <p:nvSpPr>
          <p:cNvPr id="41987" name="Text Box 5"/>
          <p:cNvSpPr txBox="1">
            <a:spLocks noChangeArrowheads="1"/>
          </p:cNvSpPr>
          <p:nvPr/>
        </p:nvSpPr>
        <p:spPr bwMode="auto">
          <a:xfrm>
            <a:off x="1611084" y="5341377"/>
            <a:ext cx="8915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Randox Logo" pitchFamily="2" charset="2"/>
                <a:ea typeface="ＭＳ Ｐゴシック" pitchFamily="34" charset="-128"/>
              </a:defRPr>
            </a:lvl1pPr>
            <a:lvl2pPr>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dirty="0">
                <a:solidFill>
                  <a:schemeClr val="tx2"/>
                </a:solidFill>
                <a:latin typeface="Arial" pitchFamily="34" charset="0"/>
              </a:rPr>
              <a:t>Plots %Dev for last 20 samples</a:t>
            </a:r>
          </a:p>
          <a:p>
            <a:pPr eaLnBrk="1" hangingPunct="1">
              <a:lnSpc>
                <a:spcPct val="100000"/>
              </a:lnSpc>
              <a:spcBef>
                <a:spcPct val="0"/>
              </a:spcBef>
            </a:pPr>
            <a:r>
              <a:rPr lang="en-GB" sz="1800" dirty="0">
                <a:solidFill>
                  <a:schemeClr val="tx2"/>
                </a:solidFill>
                <a:latin typeface="Arial" pitchFamily="34" charset="0"/>
              </a:rPr>
              <a:t>Acceptable limits defaulted to RIQAS TDPA</a:t>
            </a:r>
            <a:r>
              <a:rPr lang="en-GB" sz="1600" dirty="0">
                <a:solidFill>
                  <a:schemeClr val="tx2"/>
                </a:solidFill>
                <a:latin typeface="Arial" pitchFamily="34" charset="0"/>
              </a:rPr>
              <a:t> </a:t>
            </a:r>
          </a:p>
          <a:p>
            <a:pPr eaLnBrk="1" hangingPunct="1">
              <a:lnSpc>
                <a:spcPct val="100000"/>
              </a:lnSpc>
              <a:spcBef>
                <a:spcPct val="0"/>
              </a:spcBef>
            </a:pPr>
            <a:r>
              <a:rPr lang="en-GB" sz="1600" dirty="0">
                <a:solidFill>
                  <a:srgbClr val="C00000"/>
                </a:solidFill>
                <a:latin typeface="Arial" pitchFamily="34" charset="0"/>
                <a:cs typeface="Times New Roman" pitchFamily="18" charset="0"/>
              </a:rPr>
              <a:t>can be changed to official criteria defined by governing bodies, or country-specific requirements (e.g. CLIA’88 or Biological Variation) on request</a:t>
            </a:r>
          </a:p>
        </p:txBody>
      </p:sp>
    </p:spTree>
    <p:extLst>
      <p:ext uri="{BB962C8B-B14F-4D97-AF65-F5344CB8AC3E}">
        <p14:creationId xmlns:p14="http://schemas.microsoft.com/office/powerpoint/2010/main" val="757789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70" y="1611908"/>
            <a:ext cx="6444344" cy="4188529"/>
          </a:xfrm>
          <a:prstGeom prst="rect">
            <a:avLst/>
          </a:prstGeom>
        </p:spPr>
      </p:pic>
      <p:sp>
        <p:nvSpPr>
          <p:cNvPr id="43012" name="Rectangle 5"/>
          <p:cNvSpPr>
            <a:spLocks noChangeArrowheads="1"/>
          </p:cNvSpPr>
          <p:nvPr/>
        </p:nvSpPr>
        <p:spPr bwMode="auto">
          <a:xfrm>
            <a:off x="8153400" y="2505843"/>
            <a:ext cx="24442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buFontTx/>
              <a:buNone/>
            </a:pPr>
            <a:r>
              <a:rPr lang="en-GB" dirty="0">
                <a:latin typeface="Arial" pitchFamily="34" charset="0"/>
              </a:rPr>
              <a:t>All results in white section are within the acceptable limits for this parameter</a:t>
            </a:r>
          </a:p>
        </p:txBody>
      </p:sp>
      <p:sp>
        <p:nvSpPr>
          <p:cNvPr id="43013" name="Rectangle 6"/>
          <p:cNvSpPr>
            <a:spLocks noChangeArrowheads="1"/>
          </p:cNvSpPr>
          <p:nvPr/>
        </p:nvSpPr>
        <p:spPr bwMode="auto">
          <a:xfrm>
            <a:off x="1524000" y="5720023"/>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n-GB">
                <a:latin typeface="Arial" pitchFamily="34" charset="0"/>
              </a:rPr>
              <a:t>% Deviation scale can change for each parameter</a:t>
            </a:r>
          </a:p>
        </p:txBody>
      </p:sp>
      <p:sp>
        <p:nvSpPr>
          <p:cNvPr id="43014" name="Rectangle 7"/>
          <p:cNvSpPr>
            <a:spLocks noChangeArrowheads="1"/>
          </p:cNvSpPr>
          <p:nvPr/>
        </p:nvSpPr>
        <p:spPr bwMode="auto">
          <a:xfrm>
            <a:off x="8679264" y="3892222"/>
            <a:ext cx="1918398"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solidFill>
                  <a:srgbClr val="00B050"/>
                </a:solidFill>
              </a:rPr>
              <a:t>*</a:t>
            </a:r>
            <a:r>
              <a:rPr lang="en-GB" dirty="0">
                <a:latin typeface="Arial" pitchFamily="34" charset="0"/>
              </a:rPr>
              <a:t>Any results in red section are outside the acceptable limits for this parameter</a:t>
            </a:r>
          </a:p>
        </p:txBody>
      </p:sp>
      <p:sp>
        <p:nvSpPr>
          <p:cNvPr id="43015" name="Oval 8"/>
          <p:cNvSpPr>
            <a:spLocks noChangeArrowheads="1"/>
          </p:cNvSpPr>
          <p:nvPr/>
        </p:nvSpPr>
        <p:spPr bwMode="auto">
          <a:xfrm>
            <a:off x="6576507" y="2872570"/>
            <a:ext cx="228600" cy="2286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sp>
        <p:nvSpPr>
          <p:cNvPr id="43016" name="Line 9"/>
          <p:cNvSpPr>
            <a:spLocks noChangeShapeType="1"/>
          </p:cNvSpPr>
          <p:nvPr/>
        </p:nvSpPr>
        <p:spPr bwMode="auto">
          <a:xfrm>
            <a:off x="6985117" y="2986870"/>
            <a:ext cx="1157397"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19" name="AutoShape 12"/>
          <p:cNvSpPr>
            <a:spLocks noChangeArrowheads="1"/>
          </p:cNvSpPr>
          <p:nvPr/>
        </p:nvSpPr>
        <p:spPr bwMode="auto">
          <a:xfrm>
            <a:off x="1676400" y="1605223"/>
            <a:ext cx="685800" cy="3962400"/>
          </a:xfrm>
          <a:prstGeom prst="roundRect">
            <a:avLst>
              <a:gd name="adj" fmla="val 16667"/>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sp>
        <p:nvSpPr>
          <p:cNvPr id="4" name="Right Brace 3"/>
          <p:cNvSpPr/>
          <p:nvPr/>
        </p:nvSpPr>
        <p:spPr>
          <a:xfrm>
            <a:off x="8002454" y="1656997"/>
            <a:ext cx="297545" cy="561454"/>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a:off x="8004631" y="4831022"/>
            <a:ext cx="295368" cy="568693"/>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8363583" y="1719386"/>
            <a:ext cx="420914" cy="584775"/>
          </a:xfrm>
          <a:prstGeom prst="rect">
            <a:avLst/>
          </a:prstGeom>
          <a:noFill/>
        </p:spPr>
        <p:txBody>
          <a:bodyPr wrap="square" rtlCol="0">
            <a:spAutoFit/>
          </a:bodyPr>
          <a:lstStyle/>
          <a:p>
            <a:r>
              <a:rPr lang="en-US" sz="3200" dirty="0">
                <a:solidFill>
                  <a:srgbClr val="00B050"/>
                </a:solidFill>
              </a:rPr>
              <a:t>*</a:t>
            </a:r>
          </a:p>
        </p:txBody>
      </p:sp>
      <p:sp>
        <p:nvSpPr>
          <p:cNvPr id="20" name="TextBox 19"/>
          <p:cNvSpPr txBox="1"/>
          <p:nvPr/>
        </p:nvSpPr>
        <p:spPr>
          <a:xfrm>
            <a:off x="8375865" y="4903593"/>
            <a:ext cx="420914" cy="584775"/>
          </a:xfrm>
          <a:prstGeom prst="rect">
            <a:avLst/>
          </a:prstGeom>
          <a:noFill/>
        </p:spPr>
        <p:txBody>
          <a:bodyPr wrap="square" rtlCol="0">
            <a:spAutoFit/>
          </a:bodyPr>
          <a:lstStyle/>
          <a:p>
            <a:r>
              <a:rPr lang="en-US" sz="3200" dirty="0">
                <a:solidFill>
                  <a:srgbClr val="00B050"/>
                </a:solidFill>
              </a:rPr>
              <a:t>*</a:t>
            </a:r>
          </a:p>
        </p:txBody>
      </p:sp>
      <p:sp>
        <p:nvSpPr>
          <p:cNvPr id="16" name="Text Box 2">
            <a:extLst>
              <a:ext uri="{FF2B5EF4-FFF2-40B4-BE49-F238E27FC236}">
                <a16:creationId xmlns:a16="http://schemas.microsoft.com/office/drawing/2014/main" id="{8BB4EBD4-4776-474B-9CBA-7F027D2AC4AD}"/>
              </a:ext>
            </a:extLst>
          </p:cNvPr>
          <p:cNvSpPr txBox="1">
            <a:spLocks noChangeArrowheads="1"/>
          </p:cNvSpPr>
          <p:nvPr/>
        </p:nvSpPr>
        <p:spPr bwMode="auto">
          <a:xfrm>
            <a:off x="1611085" y="969884"/>
            <a:ext cx="482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Percentage deviation by sample</a:t>
            </a:r>
          </a:p>
        </p:txBody>
      </p:sp>
    </p:spTree>
    <p:extLst>
      <p:ext uri="{BB962C8B-B14F-4D97-AF65-F5344CB8AC3E}">
        <p14:creationId xmlns:p14="http://schemas.microsoft.com/office/powerpoint/2010/main" val="794331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3"/>
          <p:cNvSpPr txBox="1">
            <a:spLocks noChangeArrowheads="1"/>
          </p:cNvSpPr>
          <p:nvPr/>
        </p:nvSpPr>
        <p:spPr bwMode="auto">
          <a:xfrm>
            <a:off x="1636765" y="5815483"/>
            <a:ext cx="789577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00B050"/>
                </a:solidFill>
                <a:latin typeface="Arial" pitchFamily="34" charset="0"/>
              </a:rPr>
              <a:t>Running mean %Deviation – average of last 10 %Dev</a:t>
            </a:r>
          </a:p>
          <a:p>
            <a:pPr eaLnBrk="1" hangingPunct="1">
              <a:lnSpc>
                <a:spcPct val="100000"/>
              </a:lnSpc>
              <a:spcBef>
                <a:spcPct val="0"/>
              </a:spcBef>
              <a:buFontTx/>
              <a:buNone/>
            </a:pPr>
            <a:r>
              <a:rPr lang="en-GB" sz="1800" dirty="0">
                <a:solidFill>
                  <a:srgbClr val="00B050"/>
                </a:solidFill>
                <a:latin typeface="Arial" pitchFamily="34" charset="0"/>
                <a:cs typeface="Times New Roman" pitchFamily="18" charset="0"/>
              </a:rPr>
              <a:t>Look for trends over a period of time</a:t>
            </a:r>
          </a:p>
          <a:p>
            <a:pPr eaLnBrk="1" hangingPunct="1">
              <a:lnSpc>
                <a:spcPct val="100000"/>
              </a:lnSpc>
              <a:spcBef>
                <a:spcPct val="0"/>
              </a:spcBef>
              <a:buFontTx/>
              <a:buNone/>
            </a:pPr>
            <a:r>
              <a:rPr lang="en-GB" sz="1800" dirty="0">
                <a:solidFill>
                  <a:srgbClr val="00B050"/>
                </a:solidFill>
                <a:latin typeface="Arial" pitchFamily="34" charset="0"/>
                <a:cs typeface="Times New Roman" pitchFamily="18" charset="0"/>
              </a:rPr>
              <a:t>Indication of performance over full range of concentrations</a:t>
            </a:r>
          </a:p>
        </p:txBody>
      </p:sp>
      <p:grpSp>
        <p:nvGrpSpPr>
          <p:cNvPr id="2" name="Group 1">
            <a:extLst>
              <a:ext uri="{FF2B5EF4-FFF2-40B4-BE49-F238E27FC236}">
                <a16:creationId xmlns:a16="http://schemas.microsoft.com/office/drawing/2014/main" id="{53137196-9B25-4430-B41D-FAA505DDFC8A}"/>
              </a:ext>
            </a:extLst>
          </p:cNvPr>
          <p:cNvGrpSpPr/>
          <p:nvPr/>
        </p:nvGrpSpPr>
        <p:grpSpPr>
          <a:xfrm>
            <a:off x="2300094" y="1769807"/>
            <a:ext cx="6224475" cy="3973689"/>
            <a:chOff x="274653" y="1554966"/>
            <a:chExt cx="6444344" cy="418852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53" y="1554966"/>
              <a:ext cx="6444344" cy="4188529"/>
            </a:xfrm>
            <a:prstGeom prst="rect">
              <a:avLst/>
            </a:prstGeom>
          </p:spPr>
        </p:pic>
        <p:sp>
          <p:nvSpPr>
            <p:cNvPr id="7" name="Freeform 6"/>
            <p:cNvSpPr/>
            <p:nvPr/>
          </p:nvSpPr>
          <p:spPr>
            <a:xfrm>
              <a:off x="3322654" y="3162560"/>
              <a:ext cx="2510972" cy="348778"/>
            </a:xfrm>
            <a:custGeom>
              <a:avLst/>
              <a:gdLst>
                <a:gd name="connsiteX0" fmla="*/ 0 w 2510972"/>
                <a:gd name="connsiteY0" fmla="*/ 334264 h 348778"/>
                <a:gd name="connsiteX1" fmla="*/ 72572 w 2510972"/>
                <a:gd name="connsiteY1" fmla="*/ 348778 h 348778"/>
                <a:gd name="connsiteX2" fmla="*/ 145143 w 2510972"/>
                <a:gd name="connsiteY2" fmla="*/ 334264 h 348778"/>
                <a:gd name="connsiteX3" fmla="*/ 275772 w 2510972"/>
                <a:gd name="connsiteY3" fmla="*/ 319750 h 348778"/>
                <a:gd name="connsiteX4" fmla="*/ 493486 w 2510972"/>
                <a:gd name="connsiteY4" fmla="*/ 305235 h 348778"/>
                <a:gd name="connsiteX5" fmla="*/ 943429 w 2510972"/>
                <a:gd name="connsiteY5" fmla="*/ 319750 h 348778"/>
                <a:gd name="connsiteX6" fmla="*/ 986972 w 2510972"/>
                <a:gd name="connsiteY6" fmla="*/ 334264 h 348778"/>
                <a:gd name="connsiteX7" fmla="*/ 1161143 w 2510972"/>
                <a:gd name="connsiteY7" fmla="*/ 319750 h 348778"/>
                <a:gd name="connsiteX8" fmla="*/ 1248229 w 2510972"/>
                <a:gd name="connsiteY8" fmla="*/ 276207 h 348778"/>
                <a:gd name="connsiteX9" fmla="*/ 1335315 w 2510972"/>
                <a:gd name="connsiteY9" fmla="*/ 218150 h 348778"/>
                <a:gd name="connsiteX10" fmla="*/ 1378858 w 2510972"/>
                <a:gd name="connsiteY10" fmla="*/ 189121 h 348778"/>
                <a:gd name="connsiteX11" fmla="*/ 1465943 w 2510972"/>
                <a:gd name="connsiteY11" fmla="*/ 160092 h 348778"/>
                <a:gd name="connsiteX12" fmla="*/ 1509486 w 2510972"/>
                <a:gd name="connsiteY12" fmla="*/ 131064 h 348778"/>
                <a:gd name="connsiteX13" fmla="*/ 1669143 w 2510972"/>
                <a:gd name="connsiteY13" fmla="*/ 116550 h 348778"/>
                <a:gd name="connsiteX14" fmla="*/ 1756229 w 2510972"/>
                <a:gd name="connsiteY14" fmla="*/ 73007 h 348778"/>
                <a:gd name="connsiteX15" fmla="*/ 1843315 w 2510972"/>
                <a:gd name="connsiteY15" fmla="*/ 29464 h 348778"/>
                <a:gd name="connsiteX16" fmla="*/ 1886858 w 2510972"/>
                <a:gd name="connsiteY16" fmla="*/ 435 h 348778"/>
                <a:gd name="connsiteX17" fmla="*/ 1944915 w 2510972"/>
                <a:gd name="connsiteY17" fmla="*/ 14950 h 348778"/>
                <a:gd name="connsiteX18" fmla="*/ 2032000 w 2510972"/>
                <a:gd name="connsiteY18" fmla="*/ 43978 h 348778"/>
                <a:gd name="connsiteX19" fmla="*/ 2075543 w 2510972"/>
                <a:gd name="connsiteY19" fmla="*/ 58492 h 348778"/>
                <a:gd name="connsiteX20" fmla="*/ 2119086 w 2510972"/>
                <a:gd name="connsiteY20" fmla="*/ 73007 h 348778"/>
                <a:gd name="connsiteX21" fmla="*/ 2162629 w 2510972"/>
                <a:gd name="connsiteY21" fmla="*/ 87521 h 348778"/>
                <a:gd name="connsiteX22" fmla="*/ 2235200 w 2510972"/>
                <a:gd name="connsiteY22" fmla="*/ 145578 h 348778"/>
                <a:gd name="connsiteX23" fmla="*/ 2278743 w 2510972"/>
                <a:gd name="connsiteY23" fmla="*/ 131064 h 348778"/>
                <a:gd name="connsiteX24" fmla="*/ 2365829 w 2510972"/>
                <a:gd name="connsiteY24" fmla="*/ 73007 h 348778"/>
                <a:gd name="connsiteX25" fmla="*/ 2409372 w 2510972"/>
                <a:gd name="connsiteY25" fmla="*/ 43978 h 348778"/>
                <a:gd name="connsiteX26" fmla="*/ 2510972 w 2510972"/>
                <a:gd name="connsiteY26" fmla="*/ 43978 h 34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10972" h="348778">
                  <a:moveTo>
                    <a:pt x="0" y="334264"/>
                  </a:moveTo>
                  <a:cubicBezTo>
                    <a:pt x="24191" y="339102"/>
                    <a:pt x="47902" y="348778"/>
                    <a:pt x="72572" y="348778"/>
                  </a:cubicBezTo>
                  <a:cubicBezTo>
                    <a:pt x="97241" y="348778"/>
                    <a:pt x="120722" y="337753"/>
                    <a:pt x="145143" y="334264"/>
                  </a:cubicBezTo>
                  <a:cubicBezTo>
                    <a:pt x="188514" y="328068"/>
                    <a:pt x="232112" y="323388"/>
                    <a:pt x="275772" y="319750"/>
                  </a:cubicBezTo>
                  <a:cubicBezTo>
                    <a:pt x="348253" y="313710"/>
                    <a:pt x="420915" y="310073"/>
                    <a:pt x="493486" y="305235"/>
                  </a:cubicBezTo>
                  <a:cubicBezTo>
                    <a:pt x="643467" y="310073"/>
                    <a:pt x="793629" y="310938"/>
                    <a:pt x="943429" y="319750"/>
                  </a:cubicBezTo>
                  <a:cubicBezTo>
                    <a:pt x="958702" y="320648"/>
                    <a:pt x="971673" y="334264"/>
                    <a:pt x="986972" y="334264"/>
                  </a:cubicBezTo>
                  <a:cubicBezTo>
                    <a:pt x="1045230" y="334264"/>
                    <a:pt x="1103086" y="324588"/>
                    <a:pt x="1161143" y="319750"/>
                  </a:cubicBezTo>
                  <a:cubicBezTo>
                    <a:pt x="1354433" y="190888"/>
                    <a:pt x="1067965" y="376352"/>
                    <a:pt x="1248229" y="276207"/>
                  </a:cubicBezTo>
                  <a:cubicBezTo>
                    <a:pt x="1278727" y="259264"/>
                    <a:pt x="1306286" y="237502"/>
                    <a:pt x="1335315" y="218150"/>
                  </a:cubicBezTo>
                  <a:cubicBezTo>
                    <a:pt x="1349829" y="208474"/>
                    <a:pt x="1362309" y="194637"/>
                    <a:pt x="1378858" y="189121"/>
                  </a:cubicBezTo>
                  <a:cubicBezTo>
                    <a:pt x="1407886" y="179445"/>
                    <a:pt x="1440483" y="177065"/>
                    <a:pt x="1465943" y="160092"/>
                  </a:cubicBezTo>
                  <a:cubicBezTo>
                    <a:pt x="1480457" y="150416"/>
                    <a:pt x="1492429" y="134719"/>
                    <a:pt x="1509486" y="131064"/>
                  </a:cubicBezTo>
                  <a:cubicBezTo>
                    <a:pt x="1561738" y="119867"/>
                    <a:pt x="1615924" y="121388"/>
                    <a:pt x="1669143" y="116550"/>
                  </a:cubicBezTo>
                  <a:cubicBezTo>
                    <a:pt x="1793932" y="33357"/>
                    <a:pt x="1636045" y="133099"/>
                    <a:pt x="1756229" y="73007"/>
                  </a:cubicBezTo>
                  <a:cubicBezTo>
                    <a:pt x="1868775" y="16734"/>
                    <a:pt x="1733869" y="65945"/>
                    <a:pt x="1843315" y="29464"/>
                  </a:cubicBezTo>
                  <a:cubicBezTo>
                    <a:pt x="1857829" y="19788"/>
                    <a:pt x="1869589" y="2902"/>
                    <a:pt x="1886858" y="435"/>
                  </a:cubicBezTo>
                  <a:cubicBezTo>
                    <a:pt x="1906606" y="-2386"/>
                    <a:pt x="1925808" y="9218"/>
                    <a:pt x="1944915" y="14950"/>
                  </a:cubicBezTo>
                  <a:cubicBezTo>
                    <a:pt x="1974223" y="23742"/>
                    <a:pt x="2002972" y="34302"/>
                    <a:pt x="2032000" y="43978"/>
                  </a:cubicBezTo>
                  <a:lnTo>
                    <a:pt x="2075543" y="58492"/>
                  </a:lnTo>
                  <a:lnTo>
                    <a:pt x="2119086" y="73007"/>
                  </a:lnTo>
                  <a:lnTo>
                    <a:pt x="2162629" y="87521"/>
                  </a:lnTo>
                  <a:cubicBezTo>
                    <a:pt x="2184919" y="120955"/>
                    <a:pt x="2188463" y="145578"/>
                    <a:pt x="2235200" y="145578"/>
                  </a:cubicBezTo>
                  <a:cubicBezTo>
                    <a:pt x="2250499" y="145578"/>
                    <a:pt x="2264229" y="135902"/>
                    <a:pt x="2278743" y="131064"/>
                  </a:cubicBezTo>
                  <a:lnTo>
                    <a:pt x="2365829" y="73007"/>
                  </a:lnTo>
                  <a:cubicBezTo>
                    <a:pt x="2380343" y="63331"/>
                    <a:pt x="2391928" y="43978"/>
                    <a:pt x="2409372" y="43978"/>
                  </a:cubicBezTo>
                  <a:lnTo>
                    <a:pt x="2510972" y="43978"/>
                  </a:lnTo>
                </a:path>
              </a:pathLst>
            </a:custGeom>
            <a:noFill/>
            <a:ln w="38100">
              <a:solidFill>
                <a:srgbClr val="44F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2">
            <a:extLst>
              <a:ext uri="{FF2B5EF4-FFF2-40B4-BE49-F238E27FC236}">
                <a16:creationId xmlns:a16="http://schemas.microsoft.com/office/drawing/2014/main" id="{3B1AF8BF-B2F5-4501-94F9-9AF9CDDCA355}"/>
              </a:ext>
            </a:extLst>
          </p:cNvPr>
          <p:cNvSpPr txBox="1">
            <a:spLocks noChangeArrowheads="1"/>
          </p:cNvSpPr>
          <p:nvPr/>
        </p:nvSpPr>
        <p:spPr bwMode="auto">
          <a:xfrm>
            <a:off x="1611085" y="969884"/>
            <a:ext cx="482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Percentage deviation by sample</a:t>
            </a:r>
          </a:p>
        </p:txBody>
      </p:sp>
    </p:spTree>
    <p:extLst>
      <p:ext uri="{BB962C8B-B14F-4D97-AF65-F5344CB8AC3E}">
        <p14:creationId xmlns:p14="http://schemas.microsoft.com/office/powerpoint/2010/main" val="1542362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026"/>
          <p:cNvSpPr txBox="1">
            <a:spLocks noChangeArrowheads="1"/>
          </p:cNvSpPr>
          <p:nvPr/>
        </p:nvSpPr>
        <p:spPr bwMode="auto">
          <a:xfrm>
            <a:off x="1614432" y="967637"/>
            <a:ext cx="48702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Percentage deviation by sample</a:t>
            </a:r>
          </a:p>
          <a:p>
            <a:pPr eaLnBrk="1" hangingPunct="1">
              <a:lnSpc>
                <a:spcPct val="100000"/>
              </a:lnSpc>
              <a:spcBef>
                <a:spcPct val="0"/>
              </a:spcBef>
              <a:buFontTx/>
              <a:buNone/>
            </a:pPr>
            <a:r>
              <a:rPr lang="en-GB" sz="2400" dirty="0">
                <a:latin typeface="Arial" pitchFamily="34" charset="0"/>
              </a:rPr>
              <a:t>Running mean %Deviation</a:t>
            </a:r>
          </a:p>
        </p:txBody>
      </p:sp>
      <p:sp>
        <p:nvSpPr>
          <p:cNvPr id="45059" name="Text Box 1027"/>
          <p:cNvSpPr txBox="1">
            <a:spLocks noChangeArrowheads="1"/>
          </p:cNvSpPr>
          <p:nvPr/>
        </p:nvSpPr>
        <p:spPr bwMode="auto">
          <a:xfrm>
            <a:off x="2177143" y="5629967"/>
            <a:ext cx="785222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dirty="0">
                <a:solidFill>
                  <a:srgbClr val="C00000"/>
                </a:solidFill>
                <a:latin typeface="Arial" pitchFamily="34" charset="0"/>
              </a:rPr>
              <a:t>A good indication of overall performance (when all the results are on the same side of zero)</a:t>
            </a:r>
          </a:p>
          <a:p>
            <a:pPr eaLnBrk="1" hangingPunct="1">
              <a:lnSpc>
                <a:spcPct val="100000"/>
              </a:lnSpc>
              <a:spcBef>
                <a:spcPct val="0"/>
              </a:spcBef>
              <a:buFontTx/>
              <a:buNone/>
            </a:pPr>
            <a:r>
              <a:rPr lang="en-GB" dirty="0">
                <a:solidFill>
                  <a:srgbClr val="C00000"/>
                </a:solidFill>
                <a:latin typeface="Arial" pitchFamily="34" charset="0"/>
              </a:rPr>
              <a:t>Indication of potential systematic error</a:t>
            </a:r>
            <a:endParaRPr lang="en-GB" sz="1800" dirty="0">
              <a:solidFill>
                <a:srgbClr val="C00000"/>
              </a:solidFill>
              <a:latin typeface="Arial" pitchFamily="34"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987" y="1870386"/>
            <a:ext cx="6000328" cy="375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839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046515" y="5675673"/>
            <a:ext cx="798285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dirty="0">
                <a:solidFill>
                  <a:srgbClr val="C00000"/>
                </a:solidFill>
                <a:latin typeface="Arial" pitchFamily="34" charset="0"/>
              </a:rPr>
              <a:t>Difficult to interpret </a:t>
            </a:r>
            <a:r>
              <a:rPr lang="en-GB" dirty="0" err="1">
                <a:solidFill>
                  <a:srgbClr val="C00000"/>
                </a:solidFill>
                <a:latin typeface="Arial" pitchFamily="34" charset="0"/>
              </a:rPr>
              <a:t>RM%Dev</a:t>
            </a:r>
            <a:r>
              <a:rPr lang="en-GB" dirty="0">
                <a:solidFill>
                  <a:srgbClr val="C00000"/>
                </a:solidFill>
                <a:latin typeface="Arial" pitchFamily="34" charset="0"/>
              </a:rPr>
              <a:t> when results are both positive and negative.</a:t>
            </a:r>
          </a:p>
          <a:p>
            <a:pPr eaLnBrk="1" hangingPunct="1">
              <a:lnSpc>
                <a:spcPct val="100000"/>
              </a:lnSpc>
              <a:spcBef>
                <a:spcPct val="0"/>
              </a:spcBef>
              <a:buFontTx/>
              <a:buNone/>
            </a:pPr>
            <a:r>
              <a:rPr lang="en-GB" dirty="0">
                <a:solidFill>
                  <a:srgbClr val="C00000"/>
                </a:solidFill>
                <a:latin typeface="Arial" pitchFamily="34" charset="0"/>
              </a:rPr>
              <a:t>RMTS is a better indicator, in this case</a:t>
            </a:r>
            <a:endParaRPr lang="en-GB" sz="1800" dirty="0">
              <a:solidFill>
                <a:srgbClr val="C00000"/>
              </a:solidFill>
              <a:latin typeface="Arial" pitchFamily="34" charset="0"/>
              <a:cs typeface="Times New Roman" pitchFamily="18" charset="0"/>
            </a:endParaRPr>
          </a:p>
        </p:txBody>
      </p:sp>
      <p:grpSp>
        <p:nvGrpSpPr>
          <p:cNvPr id="46084" name="Group 7"/>
          <p:cNvGrpSpPr>
            <a:grpSpLocks noChangeAspect="1"/>
          </p:cNvGrpSpPr>
          <p:nvPr/>
        </p:nvGrpSpPr>
        <p:grpSpPr bwMode="auto">
          <a:xfrm>
            <a:off x="2355514" y="1769808"/>
            <a:ext cx="5902965" cy="3894600"/>
            <a:chOff x="1140" y="1012"/>
            <a:chExt cx="3480" cy="2296"/>
          </a:xfrm>
        </p:grpSpPr>
        <p:sp>
          <p:nvSpPr>
            <p:cNvPr id="46085" name="AutoShape 6"/>
            <p:cNvSpPr>
              <a:spLocks noChangeAspect="1" noChangeArrowheads="1" noTextEdit="1"/>
            </p:cNvSpPr>
            <p:nvPr/>
          </p:nvSpPr>
          <p:spPr bwMode="auto">
            <a:xfrm>
              <a:off x="1140" y="1012"/>
              <a:ext cx="3480" cy="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60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 y="1012"/>
              <a:ext cx="3487"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1026">
            <a:extLst>
              <a:ext uri="{FF2B5EF4-FFF2-40B4-BE49-F238E27FC236}">
                <a16:creationId xmlns:a16="http://schemas.microsoft.com/office/drawing/2014/main" id="{652E81DD-B089-496B-B73D-45D179433264}"/>
              </a:ext>
            </a:extLst>
          </p:cNvPr>
          <p:cNvSpPr txBox="1">
            <a:spLocks noChangeArrowheads="1"/>
          </p:cNvSpPr>
          <p:nvPr/>
        </p:nvSpPr>
        <p:spPr bwMode="auto">
          <a:xfrm>
            <a:off x="1614432" y="967637"/>
            <a:ext cx="48702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Percentage deviation by sample</a:t>
            </a:r>
          </a:p>
          <a:p>
            <a:pPr eaLnBrk="1" hangingPunct="1">
              <a:lnSpc>
                <a:spcPct val="100000"/>
              </a:lnSpc>
              <a:spcBef>
                <a:spcPct val="0"/>
              </a:spcBef>
              <a:buFontTx/>
              <a:buNone/>
            </a:pPr>
            <a:r>
              <a:rPr lang="en-GB" sz="2400" dirty="0">
                <a:latin typeface="Arial" pitchFamily="34" charset="0"/>
              </a:rPr>
              <a:t>Running mean %Deviation</a:t>
            </a:r>
          </a:p>
        </p:txBody>
      </p:sp>
    </p:spTree>
    <p:extLst>
      <p:ext uri="{BB962C8B-B14F-4D97-AF65-F5344CB8AC3E}">
        <p14:creationId xmlns:p14="http://schemas.microsoft.com/office/powerpoint/2010/main" val="192118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075"/>
          <p:cNvSpPr txBox="1">
            <a:spLocks noChangeArrowheads="1"/>
          </p:cNvSpPr>
          <p:nvPr/>
        </p:nvSpPr>
        <p:spPr bwMode="auto">
          <a:xfrm>
            <a:off x="1698169" y="5184057"/>
            <a:ext cx="89154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endParaRPr lang="en-GB" sz="2400" dirty="0">
              <a:solidFill>
                <a:srgbClr val="C00000"/>
              </a:solidFill>
              <a:latin typeface="Arial" pitchFamily="34" charset="0"/>
            </a:endParaRPr>
          </a:p>
          <a:p>
            <a:pPr eaLnBrk="1" hangingPunct="1">
              <a:lnSpc>
                <a:spcPct val="100000"/>
              </a:lnSpc>
              <a:spcBef>
                <a:spcPct val="0"/>
              </a:spcBef>
              <a:buFontTx/>
              <a:buNone/>
            </a:pPr>
            <a:r>
              <a:rPr lang="en-GB" dirty="0">
                <a:solidFill>
                  <a:srgbClr val="C00000"/>
                </a:solidFill>
                <a:latin typeface="Arial" pitchFamily="34" charset="0"/>
              </a:rPr>
              <a:t>Running Performance “suffers” for 10 samples because of 1 bad result</a:t>
            </a:r>
          </a:p>
          <a:p>
            <a:pPr eaLnBrk="1" hangingPunct="1">
              <a:lnSpc>
                <a:spcPct val="100000"/>
              </a:lnSpc>
              <a:spcBef>
                <a:spcPct val="0"/>
              </a:spcBef>
              <a:buFontTx/>
              <a:buNone/>
            </a:pPr>
            <a:endParaRPr lang="en-GB" sz="1800" dirty="0">
              <a:solidFill>
                <a:srgbClr val="C00000"/>
              </a:solidFill>
              <a:latin typeface="Arial" pitchFamily="34" charset="0"/>
              <a:cs typeface="Times New Roman" pitchFamily="18" charset="0"/>
            </a:endParaRPr>
          </a:p>
        </p:txBody>
      </p:sp>
      <p:grpSp>
        <p:nvGrpSpPr>
          <p:cNvPr id="47108" name="Group 7"/>
          <p:cNvGrpSpPr>
            <a:grpSpLocks noChangeAspect="1"/>
          </p:cNvGrpSpPr>
          <p:nvPr/>
        </p:nvGrpSpPr>
        <p:grpSpPr bwMode="auto">
          <a:xfrm>
            <a:off x="2399685" y="1756593"/>
            <a:ext cx="5524500" cy="3600450"/>
            <a:chOff x="1140" y="1026"/>
            <a:chExt cx="3480" cy="2268"/>
          </a:xfrm>
        </p:grpSpPr>
        <p:sp>
          <p:nvSpPr>
            <p:cNvPr id="47109" name="AutoShape 6"/>
            <p:cNvSpPr>
              <a:spLocks noChangeAspect="1" noChangeArrowheads="1" noTextEdit="1"/>
            </p:cNvSpPr>
            <p:nvPr/>
          </p:nvSpPr>
          <p:spPr bwMode="auto">
            <a:xfrm>
              <a:off x="1140" y="1026"/>
              <a:ext cx="3480" cy="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71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 y="1026"/>
              <a:ext cx="3487" cy="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1026">
            <a:extLst>
              <a:ext uri="{FF2B5EF4-FFF2-40B4-BE49-F238E27FC236}">
                <a16:creationId xmlns:a16="http://schemas.microsoft.com/office/drawing/2014/main" id="{3C0AE1AC-B22A-4933-800D-077EBFF374AE}"/>
              </a:ext>
            </a:extLst>
          </p:cNvPr>
          <p:cNvSpPr txBox="1">
            <a:spLocks noChangeArrowheads="1"/>
          </p:cNvSpPr>
          <p:nvPr/>
        </p:nvSpPr>
        <p:spPr bwMode="auto">
          <a:xfrm>
            <a:off x="1614432" y="967637"/>
            <a:ext cx="48702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Percentage deviation by sample</a:t>
            </a:r>
          </a:p>
          <a:p>
            <a:pPr eaLnBrk="1" hangingPunct="1">
              <a:lnSpc>
                <a:spcPct val="100000"/>
              </a:lnSpc>
              <a:spcBef>
                <a:spcPct val="0"/>
              </a:spcBef>
              <a:buFontTx/>
              <a:buNone/>
            </a:pPr>
            <a:r>
              <a:rPr lang="en-GB" sz="2400" dirty="0">
                <a:latin typeface="Arial" pitchFamily="34" charset="0"/>
              </a:rPr>
              <a:t>Running mean %Deviation</a:t>
            </a:r>
          </a:p>
        </p:txBody>
      </p:sp>
    </p:spTree>
    <p:extLst>
      <p:ext uri="{BB962C8B-B14F-4D97-AF65-F5344CB8AC3E}">
        <p14:creationId xmlns:p14="http://schemas.microsoft.com/office/powerpoint/2010/main" val="1227724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3" y="993058"/>
            <a:ext cx="4687663" cy="5855578"/>
          </a:xfrm>
          <a:prstGeom prst="rect">
            <a:avLst/>
          </a:prstGeom>
          <a:ln w="28575">
            <a:solidFill>
              <a:srgbClr val="002060"/>
            </a:solidFill>
          </a:ln>
        </p:spPr>
      </p:pic>
      <p:sp>
        <p:nvSpPr>
          <p:cNvPr id="48132" name="Line 4"/>
          <p:cNvSpPr>
            <a:spLocks noChangeShapeType="1"/>
          </p:cNvSpPr>
          <p:nvPr/>
        </p:nvSpPr>
        <p:spPr bwMode="auto">
          <a:xfrm flipH="1">
            <a:off x="6290964" y="6055406"/>
            <a:ext cx="1080641" cy="0"/>
          </a:xfrm>
          <a:prstGeom prst="line">
            <a:avLst/>
          </a:prstGeom>
          <a:noFill/>
          <a:ln w="38100">
            <a:solidFill>
              <a:srgbClr val="3333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0978" name="Text Box 2"/>
          <p:cNvSpPr txBox="1">
            <a:spLocks noChangeArrowheads="1"/>
          </p:cNvSpPr>
          <p:nvPr/>
        </p:nvSpPr>
        <p:spPr bwMode="auto">
          <a:xfrm>
            <a:off x="6863601" y="5109027"/>
            <a:ext cx="3384550" cy="1661993"/>
          </a:xfrm>
          <a:prstGeom prst="rect">
            <a:avLst/>
          </a:prstGeom>
          <a:solidFill>
            <a:schemeClr val="bg1"/>
          </a:solidFill>
          <a:ln w="38100">
            <a:solidFill>
              <a:srgbClr val="333399"/>
            </a:solidFill>
            <a:miter lim="800000"/>
            <a:headEnd/>
            <a:tailEnd/>
          </a:ln>
          <a:effectLst/>
        </p:spPr>
        <p:txBody>
          <a:bodyPr>
            <a:spAutoFit/>
          </a:bodyPr>
          <a:lstStyle/>
          <a:p>
            <a:pPr>
              <a:buFontTx/>
              <a:buNone/>
              <a:defRPr/>
            </a:pPr>
            <a:r>
              <a:rPr lang="en-GB" sz="2400" b="1" dirty="0">
                <a:solidFill>
                  <a:srgbClr val="000000"/>
                </a:solidFill>
                <a:latin typeface="Century Gothic" pitchFamily="34" charset="0"/>
              </a:rPr>
              <a:t>% Deviation by Concentration Chart:</a:t>
            </a:r>
            <a:r>
              <a:rPr lang="en-GB" b="1" dirty="0">
                <a:solidFill>
                  <a:srgbClr val="000000"/>
                </a:solidFill>
                <a:latin typeface="Century Gothic" pitchFamily="34" charset="0"/>
              </a:rPr>
              <a:t> </a:t>
            </a:r>
          </a:p>
          <a:p>
            <a:pPr>
              <a:buFontTx/>
              <a:buNone/>
              <a:defRPr/>
            </a:pPr>
            <a:r>
              <a:rPr lang="en-GB" b="1" dirty="0">
                <a:solidFill>
                  <a:srgbClr val="000000"/>
                </a:solidFill>
                <a:latin typeface="Century Gothic" pitchFamily="34" charset="0"/>
              </a:rPr>
              <a:t>Provides a rapid assessment of concentration related biases</a:t>
            </a:r>
            <a:endParaRPr lang="en-US" b="1" dirty="0">
              <a:solidFill>
                <a:srgbClr val="000000"/>
              </a:solidFill>
              <a:latin typeface="Century Gothic" pitchFamily="34" charset="0"/>
            </a:endParaRPr>
          </a:p>
        </p:txBody>
      </p:sp>
    </p:spTree>
    <p:extLst>
      <p:ext uri="{BB962C8B-B14F-4D97-AF65-F5344CB8AC3E}">
        <p14:creationId xmlns:p14="http://schemas.microsoft.com/office/powerpoint/2010/main" val="125090669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239" y="1544632"/>
            <a:ext cx="6140109" cy="3992473"/>
          </a:xfrm>
          <a:prstGeom prst="rect">
            <a:avLst/>
          </a:prstGeom>
        </p:spPr>
      </p:pic>
      <p:sp>
        <p:nvSpPr>
          <p:cNvPr id="49155" name="Text Box 2"/>
          <p:cNvSpPr txBox="1">
            <a:spLocks noChangeArrowheads="1"/>
          </p:cNvSpPr>
          <p:nvPr/>
        </p:nvSpPr>
        <p:spPr bwMode="auto">
          <a:xfrm>
            <a:off x="1736725" y="1025369"/>
            <a:ext cx="661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Percentage deviation by concentration chart</a:t>
            </a:r>
          </a:p>
        </p:txBody>
      </p:sp>
      <p:sp>
        <p:nvSpPr>
          <p:cNvPr id="49156" name="Text Box 5"/>
          <p:cNvSpPr txBox="1">
            <a:spLocks noChangeArrowheads="1"/>
          </p:cNvSpPr>
          <p:nvPr/>
        </p:nvSpPr>
        <p:spPr bwMode="auto">
          <a:xfrm>
            <a:off x="8342672" y="2052481"/>
            <a:ext cx="2286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dirty="0">
                <a:latin typeface="Arial" pitchFamily="34" charset="0"/>
              </a:rPr>
              <a:t>Current result indicated by black square </a:t>
            </a:r>
          </a:p>
          <a:p>
            <a:pPr eaLnBrk="1" hangingPunct="1">
              <a:lnSpc>
                <a:spcPct val="100000"/>
              </a:lnSpc>
              <a:spcBef>
                <a:spcPct val="0"/>
              </a:spcBef>
              <a:buFontTx/>
              <a:buNone/>
            </a:pPr>
            <a:endParaRPr lang="en-GB" dirty="0">
              <a:latin typeface="Arial" pitchFamily="34" charset="0"/>
            </a:endParaRPr>
          </a:p>
          <a:p>
            <a:pPr eaLnBrk="1" hangingPunct="1">
              <a:lnSpc>
                <a:spcPct val="100000"/>
              </a:lnSpc>
              <a:spcBef>
                <a:spcPct val="0"/>
              </a:spcBef>
              <a:buFontTx/>
              <a:buNone/>
            </a:pPr>
            <a:endParaRPr lang="en-GB" dirty="0">
              <a:latin typeface="Arial" pitchFamily="34" charset="0"/>
            </a:endParaRPr>
          </a:p>
          <a:p>
            <a:pPr eaLnBrk="1" hangingPunct="1">
              <a:lnSpc>
                <a:spcPct val="100000"/>
              </a:lnSpc>
              <a:spcBef>
                <a:spcPct val="0"/>
              </a:spcBef>
              <a:buFontTx/>
              <a:buNone/>
            </a:pPr>
            <a:r>
              <a:rPr lang="en-GB" dirty="0">
                <a:latin typeface="Arial" pitchFamily="34" charset="0"/>
              </a:rPr>
              <a:t>Previous 20 results at the same comparison level</a:t>
            </a:r>
          </a:p>
        </p:txBody>
      </p:sp>
      <p:sp>
        <p:nvSpPr>
          <p:cNvPr id="49157" name="Oval 6"/>
          <p:cNvSpPr>
            <a:spLocks noChangeArrowheads="1"/>
          </p:cNvSpPr>
          <p:nvPr/>
        </p:nvSpPr>
        <p:spPr bwMode="auto">
          <a:xfrm>
            <a:off x="6449662" y="3166828"/>
            <a:ext cx="304800" cy="304800"/>
          </a:xfrm>
          <a:prstGeom prst="ellipse">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sp>
        <p:nvSpPr>
          <p:cNvPr id="49158" name="Oval 7"/>
          <p:cNvSpPr>
            <a:spLocks noChangeArrowheads="1"/>
          </p:cNvSpPr>
          <p:nvPr/>
        </p:nvSpPr>
        <p:spPr bwMode="auto">
          <a:xfrm>
            <a:off x="6420634" y="3482811"/>
            <a:ext cx="488167" cy="408538"/>
          </a:xfrm>
          <a:prstGeom prst="ellipse">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sp>
        <p:nvSpPr>
          <p:cNvPr id="49159" name="Line 8"/>
          <p:cNvSpPr>
            <a:spLocks noChangeShapeType="1"/>
          </p:cNvSpPr>
          <p:nvPr/>
        </p:nvSpPr>
        <p:spPr bwMode="auto">
          <a:xfrm flipV="1">
            <a:off x="6754463" y="2576052"/>
            <a:ext cx="1600551" cy="7859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0" name="Line 9"/>
          <p:cNvSpPr>
            <a:spLocks noChangeShapeType="1"/>
          </p:cNvSpPr>
          <p:nvPr/>
        </p:nvSpPr>
        <p:spPr bwMode="auto">
          <a:xfrm>
            <a:off x="6885739" y="3802290"/>
            <a:ext cx="1469274" cy="4344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1" name="Text Box 11"/>
          <p:cNvSpPr txBox="1">
            <a:spLocks noChangeArrowheads="1"/>
          </p:cNvSpPr>
          <p:nvPr/>
        </p:nvSpPr>
        <p:spPr bwMode="auto">
          <a:xfrm>
            <a:off x="1752601" y="6014881"/>
            <a:ext cx="561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Look for concentration related biases</a:t>
            </a:r>
          </a:p>
        </p:txBody>
      </p:sp>
    </p:spTree>
    <p:extLst>
      <p:ext uri="{BB962C8B-B14F-4D97-AF65-F5344CB8AC3E}">
        <p14:creationId xmlns:p14="http://schemas.microsoft.com/office/powerpoint/2010/main" val="1596548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02" name="Picture 2"/>
          <p:cNvPicPr>
            <a:picLocks noChangeAspect="1" noChangeArrowheads="1"/>
          </p:cNvPicPr>
          <p:nvPr/>
        </p:nvPicPr>
        <p:blipFill>
          <a:blip r:embed="rId2">
            <a:extLst>
              <a:ext uri="{28A0092B-C50C-407E-A947-70E740481C1C}">
                <a14:useLocalDpi xmlns:a14="http://schemas.microsoft.com/office/drawing/2010/main" val="0"/>
              </a:ext>
            </a:extLst>
          </a:blip>
          <a:srcRect l="13602" t="18011" r="2592" b="10231"/>
          <a:stretch>
            <a:fillRect/>
          </a:stretch>
        </p:blipFill>
        <p:spPr bwMode="auto">
          <a:xfrm>
            <a:off x="1752600" y="1545680"/>
            <a:ext cx="62103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03" name="Oval 4"/>
          <p:cNvSpPr>
            <a:spLocks noChangeArrowheads="1"/>
          </p:cNvSpPr>
          <p:nvPr/>
        </p:nvSpPr>
        <p:spPr bwMode="auto">
          <a:xfrm>
            <a:off x="2423593" y="1540098"/>
            <a:ext cx="1992313" cy="412115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0"/>
              </a:spcBef>
            </a:pPr>
            <a:endParaRPr lang="en-US" sz="2400">
              <a:solidFill>
                <a:srgbClr val="000000"/>
              </a:solidFill>
              <a:latin typeface="Arial" charset="0"/>
            </a:endParaRPr>
          </a:p>
        </p:txBody>
      </p:sp>
      <p:sp>
        <p:nvSpPr>
          <p:cNvPr id="7" name="TextBox 6"/>
          <p:cNvSpPr txBox="1"/>
          <p:nvPr/>
        </p:nvSpPr>
        <p:spPr>
          <a:xfrm>
            <a:off x="7962900" y="2204864"/>
            <a:ext cx="2552700" cy="2074414"/>
          </a:xfrm>
          <a:prstGeom prst="rect">
            <a:avLst/>
          </a:prstGeom>
          <a:noFill/>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sz="2000" b="1" dirty="0">
                <a:solidFill>
                  <a:srgbClr val="C00000"/>
                </a:solidFill>
                <a:latin typeface="Arial" charset="0"/>
              </a:rPr>
              <a:t>Lab’s performance good at high concentrations. Quite varied at low concentrations.  </a:t>
            </a:r>
          </a:p>
          <a:p>
            <a:pPr>
              <a:spcBef>
                <a:spcPct val="20000"/>
              </a:spcBef>
            </a:pPr>
            <a:endParaRPr lang="en-GB" dirty="0">
              <a:solidFill>
                <a:srgbClr val="333399"/>
              </a:solidFill>
              <a:latin typeface="Arial" charset="0"/>
            </a:endParaRPr>
          </a:p>
        </p:txBody>
      </p:sp>
      <p:sp>
        <p:nvSpPr>
          <p:cNvPr id="5" name="Text Box 2">
            <a:extLst>
              <a:ext uri="{FF2B5EF4-FFF2-40B4-BE49-F238E27FC236}">
                <a16:creationId xmlns:a16="http://schemas.microsoft.com/office/drawing/2014/main" id="{32D7A4DC-2407-4AA7-B6D7-EF1F8C2B2536}"/>
              </a:ext>
            </a:extLst>
          </p:cNvPr>
          <p:cNvSpPr txBox="1">
            <a:spLocks noChangeArrowheads="1"/>
          </p:cNvSpPr>
          <p:nvPr/>
        </p:nvSpPr>
        <p:spPr bwMode="auto">
          <a:xfrm>
            <a:off x="1736725" y="1025369"/>
            <a:ext cx="661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Percentage deviation by concentration chart</a:t>
            </a:r>
          </a:p>
        </p:txBody>
      </p:sp>
    </p:spTree>
    <p:extLst>
      <p:ext uri="{BB962C8B-B14F-4D97-AF65-F5344CB8AC3E}">
        <p14:creationId xmlns:p14="http://schemas.microsoft.com/office/powerpoint/2010/main" val="20698270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39" y="1778000"/>
            <a:ext cx="60547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27" name="Oval 5"/>
          <p:cNvSpPr>
            <a:spLocks noChangeArrowheads="1"/>
          </p:cNvSpPr>
          <p:nvPr/>
        </p:nvSpPr>
        <p:spPr bwMode="auto">
          <a:xfrm>
            <a:off x="5829301" y="2009775"/>
            <a:ext cx="1419225" cy="150495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US">
              <a:solidFill>
                <a:srgbClr val="000000"/>
              </a:solidFill>
            </a:endParaRPr>
          </a:p>
        </p:txBody>
      </p:sp>
      <p:sp>
        <p:nvSpPr>
          <p:cNvPr id="2970628" name="TextBox 6"/>
          <p:cNvSpPr txBox="1">
            <a:spLocks noChangeArrowheads="1"/>
          </p:cNvSpPr>
          <p:nvPr/>
        </p:nvSpPr>
        <p:spPr bwMode="auto">
          <a:xfrm>
            <a:off x="7962900" y="2042860"/>
            <a:ext cx="255270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sz="2000" b="1" dirty="0">
                <a:solidFill>
                  <a:srgbClr val="C00000"/>
                </a:solidFill>
                <a:latin typeface="Arial" charset="0"/>
              </a:rPr>
              <a:t>Lab’s performance good at low concentrations. Positive bias at higher concentrations.  </a:t>
            </a:r>
          </a:p>
          <a:p>
            <a:pPr>
              <a:spcBef>
                <a:spcPct val="20000"/>
              </a:spcBef>
            </a:pPr>
            <a:endParaRPr lang="en-GB" dirty="0">
              <a:solidFill>
                <a:srgbClr val="333399"/>
              </a:solidFill>
              <a:latin typeface="Arial" charset="0"/>
            </a:endParaRPr>
          </a:p>
        </p:txBody>
      </p:sp>
      <p:sp>
        <p:nvSpPr>
          <p:cNvPr id="5" name="Text Box 2">
            <a:extLst>
              <a:ext uri="{FF2B5EF4-FFF2-40B4-BE49-F238E27FC236}">
                <a16:creationId xmlns:a16="http://schemas.microsoft.com/office/drawing/2014/main" id="{3B37B93C-E330-40B2-8348-B7A961091128}"/>
              </a:ext>
            </a:extLst>
          </p:cNvPr>
          <p:cNvSpPr txBox="1">
            <a:spLocks noChangeArrowheads="1"/>
          </p:cNvSpPr>
          <p:nvPr/>
        </p:nvSpPr>
        <p:spPr bwMode="auto">
          <a:xfrm>
            <a:off x="1736725" y="1025369"/>
            <a:ext cx="661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C00000"/>
                </a:solidFill>
                <a:latin typeface="Arial" pitchFamily="34" charset="0"/>
              </a:rPr>
              <a:t>Percentage deviation by concentration chart</a:t>
            </a:r>
          </a:p>
        </p:txBody>
      </p:sp>
    </p:spTree>
    <p:extLst>
      <p:ext uri="{BB962C8B-B14F-4D97-AF65-F5344CB8AC3E}">
        <p14:creationId xmlns:p14="http://schemas.microsoft.com/office/powerpoint/2010/main" val="258040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03712" y="4725442"/>
            <a:ext cx="2538282" cy="300082"/>
          </a:xfrm>
          <a:prstGeom prst="rect">
            <a:avLst/>
          </a:prstGeom>
          <a:noFill/>
        </p:spPr>
        <p:txBody>
          <a:bodyPr wrap="square" rtlCol="0">
            <a:spAutoFit/>
          </a:bodyPr>
          <a:lstStyle/>
          <a:p>
            <a:r>
              <a:rPr lang="en-GB" sz="1350" dirty="0"/>
              <a:t>.</a:t>
            </a:r>
          </a:p>
        </p:txBody>
      </p:sp>
      <p:sp>
        <p:nvSpPr>
          <p:cNvPr id="3" name="Content Placeholder 2"/>
          <p:cNvSpPr>
            <a:spLocks noGrp="1"/>
          </p:cNvSpPr>
          <p:nvPr>
            <p:ph idx="1"/>
          </p:nvPr>
        </p:nvSpPr>
        <p:spPr>
          <a:xfrm>
            <a:off x="2152650" y="1092206"/>
            <a:ext cx="7886700" cy="5340251"/>
          </a:xfrm>
        </p:spPr>
        <p:txBody>
          <a:bodyPr>
            <a:normAutofit/>
          </a:bodyPr>
          <a:lstStyle/>
          <a:p>
            <a:r>
              <a:rPr lang="en-GB" b="1" dirty="0">
                <a:solidFill>
                  <a:srgbClr val="C00000"/>
                </a:solidFill>
              </a:rPr>
              <a:t>BUT Laboratory Quality is not 2 dimensional, </a:t>
            </a:r>
            <a:br>
              <a:rPr lang="en-GB" b="1" dirty="0">
                <a:solidFill>
                  <a:srgbClr val="C00000"/>
                </a:solidFill>
              </a:rPr>
            </a:br>
            <a:r>
              <a:rPr lang="en-GB" b="1" dirty="0">
                <a:solidFill>
                  <a:srgbClr val="C00000"/>
                </a:solidFill>
              </a:rPr>
              <a:t>it is multi-faceted</a:t>
            </a:r>
            <a:endParaRPr lang="en-GB" dirty="0">
              <a:solidFill>
                <a:srgbClr val="C00000"/>
              </a:solidFill>
            </a:endParaRPr>
          </a:p>
          <a:p>
            <a:r>
              <a:rPr lang="en-GB" sz="2400" b="1" dirty="0"/>
              <a:t>Although laboratory Quality is primarily based on SD or CV, if you look at it from different perspectives, you will get a different picture and notice aspects that you may have missed.</a:t>
            </a:r>
          </a:p>
          <a:p>
            <a:pPr marL="0" indent="0">
              <a:buNone/>
            </a:pPr>
            <a:endParaRPr lang="en-GB" sz="2400" b="1" dirty="0"/>
          </a:p>
          <a:p>
            <a:r>
              <a:rPr lang="en-GB" sz="2400" b="1" dirty="0"/>
              <a:t>No longer look at Quality Control but Quality Management and to do this you need a good QC management tool</a:t>
            </a:r>
          </a:p>
          <a:p>
            <a:endParaRPr lang="en-GB" sz="2400" b="1" dirty="0"/>
          </a:p>
          <a:p>
            <a:r>
              <a:rPr lang="en-GB" sz="2400" b="1" dirty="0"/>
              <a:t>Every different facet of our Quality system is giving us different valuable information – IQC, EQA etc. </a:t>
            </a:r>
          </a:p>
        </p:txBody>
      </p:sp>
    </p:spTree>
    <p:extLst>
      <p:ext uri="{BB962C8B-B14F-4D97-AF65-F5344CB8AC3E}">
        <p14:creationId xmlns:p14="http://schemas.microsoft.com/office/powerpoint/2010/main" val="840062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050"/>
          <p:cNvSpPr>
            <a:spLocks noGrp="1" noChangeArrowheads="1"/>
          </p:cNvSpPr>
          <p:nvPr>
            <p:ph type="title"/>
          </p:nvPr>
        </p:nvSpPr>
        <p:spPr>
          <a:xfrm>
            <a:off x="2010569" y="1063326"/>
            <a:ext cx="8229600" cy="647601"/>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fontScale="90000"/>
          </a:bodyPr>
          <a:lstStyle/>
          <a:p>
            <a:pPr eaLnBrk="1" hangingPunct="1"/>
            <a:r>
              <a:rPr lang="en-GB" b="1" dirty="0"/>
              <a:t>Essentials of ISO:17043</a:t>
            </a:r>
          </a:p>
        </p:txBody>
      </p:sp>
      <p:sp>
        <p:nvSpPr>
          <p:cNvPr id="48131" name="Rectangle 2051"/>
          <p:cNvSpPr>
            <a:spLocks noGrp="1" noChangeArrowheads="1"/>
          </p:cNvSpPr>
          <p:nvPr>
            <p:ph idx="1"/>
          </p:nvPr>
        </p:nvSpPr>
        <p:spPr>
          <a:xfrm>
            <a:off x="2057400" y="1917352"/>
            <a:ext cx="8135938" cy="4628591"/>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eaLnBrk="1" hangingPunct="1"/>
            <a:r>
              <a:rPr lang="en-GB" dirty="0"/>
              <a:t>Statistical design</a:t>
            </a:r>
          </a:p>
          <a:p>
            <a:pPr lvl="1" eaLnBrk="1" hangingPunct="1"/>
            <a:r>
              <a:rPr lang="en-GB" sz="2800" dirty="0"/>
              <a:t>Fit-for-purpose performance evaluation intervals</a:t>
            </a:r>
          </a:p>
          <a:p>
            <a:pPr lvl="1" eaLnBrk="1" hangingPunct="1"/>
            <a:r>
              <a:rPr lang="en-GB" sz="2800" dirty="0">
                <a:solidFill>
                  <a:schemeClr val="bg1">
                    <a:lumMod val="65000"/>
                  </a:schemeClr>
                </a:solidFill>
              </a:rPr>
              <a:t>Known aspects of variability in samples</a:t>
            </a:r>
          </a:p>
          <a:p>
            <a:pPr lvl="1" eaLnBrk="1" hangingPunct="1"/>
            <a:r>
              <a:rPr lang="en-GB" sz="2800" dirty="0">
                <a:solidFill>
                  <a:schemeClr val="bg1">
                    <a:lumMod val="65000"/>
                  </a:schemeClr>
                </a:solidFill>
              </a:rPr>
              <a:t>Fit-for-purpose assigned values</a:t>
            </a:r>
          </a:p>
          <a:p>
            <a:pPr lvl="2" eaLnBrk="1" hangingPunct="1"/>
            <a:r>
              <a:rPr lang="en-GB" sz="2800" dirty="0">
                <a:solidFill>
                  <a:schemeClr val="bg1">
                    <a:lumMod val="65000"/>
                  </a:schemeClr>
                </a:solidFill>
              </a:rPr>
              <a:t>Appropriate handling of gross outliers</a:t>
            </a:r>
          </a:p>
          <a:p>
            <a:pPr lvl="2" eaLnBrk="1" hangingPunct="1"/>
            <a:r>
              <a:rPr lang="en-GB" sz="2800" dirty="0">
                <a:solidFill>
                  <a:schemeClr val="bg1">
                    <a:lumMod val="65000"/>
                  </a:schemeClr>
                </a:solidFill>
              </a:rPr>
              <a:t>Appropriate handling of statistical outliers </a:t>
            </a:r>
          </a:p>
          <a:p>
            <a:pPr lvl="2" eaLnBrk="1" hangingPunct="1"/>
            <a:r>
              <a:rPr lang="en-GB" sz="2800" dirty="0">
                <a:solidFill>
                  <a:schemeClr val="bg1">
                    <a:lumMod val="65000"/>
                  </a:schemeClr>
                </a:solidFill>
              </a:rPr>
              <a:t>Robust statistics to calculate consensus means for comparison</a:t>
            </a:r>
          </a:p>
          <a:p>
            <a:pPr lvl="3" eaLnBrk="1" hangingPunct="1"/>
            <a:r>
              <a:rPr lang="en-GB" sz="2400" dirty="0">
                <a:solidFill>
                  <a:schemeClr val="bg1">
                    <a:lumMod val="65000"/>
                  </a:schemeClr>
                </a:solidFill>
              </a:rPr>
              <a:t>Uncertainty of assigned value</a:t>
            </a:r>
          </a:p>
          <a:p>
            <a:pPr lvl="1" eaLnBrk="1" hangingPunct="1"/>
            <a:endParaRPr lang="en-GB" sz="2000" dirty="0">
              <a:solidFill>
                <a:srgbClr val="FF0000"/>
              </a:solidFill>
            </a:endParaRPr>
          </a:p>
          <a:p>
            <a:pPr eaLnBrk="1" hangingPunct="1"/>
            <a:endParaRPr lang="en-GB" sz="2400" dirty="0">
              <a:solidFill>
                <a:srgbClr val="FF0000"/>
              </a:solidFill>
            </a:endParaRPr>
          </a:p>
        </p:txBody>
      </p:sp>
    </p:spTree>
    <p:extLst>
      <p:ext uri="{BB962C8B-B14F-4D97-AF65-F5344CB8AC3E}">
        <p14:creationId xmlns:p14="http://schemas.microsoft.com/office/powerpoint/2010/main" val="3315214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920" y="2113663"/>
            <a:ext cx="7886700" cy="2124508"/>
          </a:xfrm>
        </p:spPr>
        <p:txBody>
          <a:bodyPr>
            <a:normAutofit lnSpcReduction="10000"/>
          </a:bodyPr>
          <a:lstStyle/>
          <a:p>
            <a:pPr marL="0" indent="0" algn="ctr">
              <a:buNone/>
            </a:pPr>
            <a:r>
              <a:rPr lang="en-US" sz="5400" dirty="0"/>
              <a:t>How are the 3 RIQAS performance indicators calculated?</a:t>
            </a:r>
          </a:p>
        </p:txBody>
      </p:sp>
    </p:spTree>
    <p:extLst>
      <p:ext uri="{BB962C8B-B14F-4D97-AF65-F5344CB8AC3E}">
        <p14:creationId xmlns:p14="http://schemas.microsoft.com/office/powerpoint/2010/main" val="1920289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991545" y="980728"/>
            <a:ext cx="820737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800" dirty="0">
                <a:solidFill>
                  <a:srgbClr val="000000"/>
                </a:solidFill>
              </a:rPr>
              <a:t>RIQAS Performance Indicators</a:t>
            </a:r>
            <a:endParaRPr lang="en-GB" sz="4800" dirty="0">
              <a:solidFill>
                <a:srgbClr val="000000"/>
              </a:solidFill>
              <a:latin typeface="Verdana" pitchFamily="34" charset="0"/>
            </a:endParaRPr>
          </a:p>
        </p:txBody>
      </p:sp>
      <p:sp>
        <p:nvSpPr>
          <p:cNvPr id="7" name="Rectangle 3"/>
          <p:cNvSpPr txBox="1">
            <a:spLocks noChangeArrowheads="1"/>
          </p:cNvSpPr>
          <p:nvPr/>
        </p:nvSpPr>
        <p:spPr>
          <a:xfrm>
            <a:off x="2567608" y="2780928"/>
            <a:ext cx="6760840" cy="2304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4400" b="1" dirty="0">
                <a:solidFill>
                  <a:srgbClr val="000000"/>
                </a:solidFill>
                <a:latin typeface="Verdana" pitchFamily="34" charset="0"/>
              </a:rPr>
              <a:t>% Dev      SDI		TS</a:t>
            </a:r>
          </a:p>
          <a:p>
            <a:pPr algn="ctr">
              <a:defRPr/>
            </a:pPr>
            <a:endParaRPr lang="en-GB" sz="2400" b="1" dirty="0">
              <a:solidFill>
                <a:srgbClr val="000000"/>
              </a:solidFill>
            </a:endParaRPr>
          </a:p>
          <a:p>
            <a:pPr marL="0" indent="0" algn="ctr">
              <a:buNone/>
              <a:defRPr/>
            </a:pPr>
            <a:r>
              <a:rPr lang="en-GB" b="1" dirty="0">
                <a:solidFill>
                  <a:srgbClr val="000000"/>
                </a:solidFill>
              </a:rPr>
              <a:t>Difference between your result and a “target” or “assigned value”</a:t>
            </a:r>
          </a:p>
        </p:txBody>
      </p:sp>
    </p:spTree>
    <p:extLst>
      <p:ext uri="{BB962C8B-B14F-4D97-AF65-F5344CB8AC3E}">
        <p14:creationId xmlns:p14="http://schemas.microsoft.com/office/powerpoint/2010/main" val="29600625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063552" y="1066800"/>
            <a:ext cx="8424862"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defRPr/>
            </a:pPr>
            <a:r>
              <a:rPr lang="en-GB" sz="3600" b="1"/>
              <a:t>RIQAS Performance Indicators</a:t>
            </a:r>
          </a:p>
          <a:p>
            <a:pPr marL="0" indent="0">
              <a:spcBef>
                <a:spcPct val="0"/>
              </a:spcBef>
              <a:buNone/>
              <a:defRPr/>
            </a:pPr>
            <a:endParaRPr lang="en-GB" sz="3600" b="1"/>
          </a:p>
          <a:p>
            <a:pPr marL="0" indent="0">
              <a:spcBef>
                <a:spcPct val="0"/>
              </a:spcBef>
              <a:buNone/>
              <a:defRPr/>
            </a:pPr>
            <a:r>
              <a:rPr lang="en-GB" b="1"/>
              <a:t>%Dev – your bias relative to the mean</a:t>
            </a:r>
            <a:r>
              <a:rPr lang="en-GB" sz="3600" b="1"/>
              <a:t> </a:t>
            </a:r>
          </a:p>
          <a:p>
            <a:pPr marL="0" indent="0">
              <a:spcBef>
                <a:spcPct val="0"/>
              </a:spcBef>
              <a:buNone/>
              <a:defRPr/>
            </a:pPr>
            <a:r>
              <a:rPr lang="en-GB" sz="3600" b="1"/>
              <a:t>		</a:t>
            </a:r>
          </a:p>
          <a:p>
            <a:pPr marL="0" indent="0">
              <a:spcBef>
                <a:spcPct val="0"/>
              </a:spcBef>
              <a:buNone/>
              <a:defRPr/>
            </a:pPr>
            <a:r>
              <a:rPr lang="en-GB" b="1"/>
              <a:t>Target Score – Your % deviation relative to a target deviation (TDPA)</a:t>
            </a:r>
          </a:p>
          <a:p>
            <a:pPr marL="0" indent="0">
              <a:spcBef>
                <a:spcPct val="0"/>
              </a:spcBef>
              <a:buNone/>
              <a:defRPr/>
            </a:pPr>
            <a:r>
              <a:rPr lang="en-GB" sz="2400" b="1"/>
              <a:t>		- </a:t>
            </a:r>
            <a:r>
              <a:rPr lang="en-GB" sz="2400" b="1">
                <a:solidFill>
                  <a:srgbClr val="FF0000"/>
                </a:solidFill>
              </a:rPr>
              <a:t>TDPA is the evaluation interval</a:t>
            </a:r>
            <a:endParaRPr lang="en-GB" sz="3600" b="1"/>
          </a:p>
          <a:p>
            <a:pPr marL="0" indent="0">
              <a:spcBef>
                <a:spcPct val="0"/>
              </a:spcBef>
              <a:buNone/>
              <a:defRPr/>
            </a:pPr>
            <a:endParaRPr lang="en-GB" sz="3600" b="1"/>
          </a:p>
          <a:p>
            <a:pPr marL="0" indent="0">
              <a:spcBef>
                <a:spcPct val="0"/>
              </a:spcBef>
              <a:buNone/>
              <a:defRPr/>
            </a:pPr>
            <a:r>
              <a:rPr lang="en-GB" b="1"/>
              <a:t>SDI – your bias relative to the SDPA</a:t>
            </a:r>
          </a:p>
          <a:p>
            <a:pPr marL="0" indent="0">
              <a:spcBef>
                <a:spcPct val="0"/>
              </a:spcBef>
              <a:buNone/>
              <a:defRPr/>
            </a:pPr>
            <a:r>
              <a:rPr lang="en-GB" sz="2400" b="1"/>
              <a:t>		- </a:t>
            </a:r>
            <a:r>
              <a:rPr lang="en-GB" sz="2400" b="1">
                <a:solidFill>
                  <a:srgbClr val="FF0000"/>
                </a:solidFill>
              </a:rPr>
              <a:t>SDPA is evaluation interval</a:t>
            </a:r>
          </a:p>
          <a:p>
            <a:pPr marL="0" indent="0">
              <a:spcBef>
                <a:spcPct val="0"/>
              </a:spcBef>
              <a:buNone/>
              <a:defRPr/>
            </a:pPr>
            <a:endParaRPr lang="en-GB" sz="3600" b="1"/>
          </a:p>
          <a:p>
            <a:pPr marL="0" indent="0" algn="ctr">
              <a:buNone/>
              <a:defRPr/>
            </a:pPr>
            <a:endParaRPr lang="en-GB" sz="2400" b="1" dirty="0"/>
          </a:p>
        </p:txBody>
      </p:sp>
    </p:spTree>
    <p:extLst>
      <p:ext uri="{BB962C8B-B14F-4D97-AF65-F5344CB8AC3E}">
        <p14:creationId xmlns:p14="http://schemas.microsoft.com/office/powerpoint/2010/main" val="145117455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054823"/>
            <a:ext cx="7886700" cy="930835"/>
          </a:xfrm>
        </p:spPr>
        <p:txBody>
          <a:bodyPr/>
          <a:lstStyle/>
          <a:p>
            <a:pPr algn="ctr"/>
            <a:r>
              <a:rPr lang="en-US" b="1" dirty="0"/>
              <a:t>SDI</a:t>
            </a:r>
          </a:p>
        </p:txBody>
      </p:sp>
      <p:sp>
        <p:nvSpPr>
          <p:cNvPr id="3" name="Content Placeholder 2"/>
          <p:cNvSpPr>
            <a:spLocks noGrp="1"/>
          </p:cNvSpPr>
          <p:nvPr>
            <p:ph idx="1"/>
          </p:nvPr>
        </p:nvSpPr>
        <p:spPr>
          <a:xfrm>
            <a:off x="2152650" y="2120594"/>
            <a:ext cx="7886700" cy="1329699"/>
          </a:xfrm>
        </p:spPr>
        <p:txBody>
          <a:bodyPr/>
          <a:lstStyle/>
          <a:p>
            <a:pPr marL="0" indent="0">
              <a:lnSpc>
                <a:spcPct val="100000"/>
              </a:lnSpc>
              <a:buNone/>
              <a:defRPr/>
            </a:pPr>
            <a:r>
              <a:rPr lang="en-US" b="1" kern="0" dirty="0">
                <a:solidFill>
                  <a:srgbClr val="000000"/>
                </a:solidFill>
                <a:latin typeface="Arial"/>
                <a:ea typeface="ＭＳ Ｐゴシック"/>
              </a:rPr>
              <a:t>SDI = </a:t>
            </a:r>
            <a:r>
              <a:rPr lang="en-US" b="1" u="sng" kern="0" dirty="0">
                <a:solidFill>
                  <a:srgbClr val="000000"/>
                </a:solidFill>
                <a:latin typeface="Arial"/>
                <a:ea typeface="ＭＳ Ｐゴシック"/>
              </a:rPr>
              <a:t>Your Result - Mean For Comparison</a:t>
            </a:r>
            <a:endParaRPr lang="en-GB" b="1" kern="0" dirty="0">
              <a:solidFill>
                <a:srgbClr val="000000"/>
              </a:solidFill>
              <a:latin typeface="Arial"/>
              <a:ea typeface="ＭＳ Ｐゴシック"/>
              <a:cs typeface="Times New Roman" pitchFamily="18" charset="0"/>
            </a:endParaRPr>
          </a:p>
          <a:p>
            <a:pPr marL="342900" indent="-342900">
              <a:lnSpc>
                <a:spcPct val="100000"/>
              </a:lnSpc>
              <a:buNone/>
              <a:defRPr/>
            </a:pPr>
            <a:r>
              <a:rPr lang="en-US" b="1" kern="0" dirty="0">
                <a:solidFill>
                  <a:srgbClr val="000000"/>
                </a:solidFill>
                <a:latin typeface="Arial"/>
                <a:ea typeface="ＭＳ Ｐゴシック"/>
              </a:rPr>
              <a:t>				    SDPA	</a:t>
            </a:r>
            <a:endParaRPr lang="en-US" b="1" dirty="0"/>
          </a:p>
        </p:txBody>
      </p:sp>
      <p:sp>
        <p:nvSpPr>
          <p:cNvPr id="4" name="Title 1"/>
          <p:cNvSpPr txBox="1">
            <a:spLocks/>
          </p:cNvSpPr>
          <p:nvPr/>
        </p:nvSpPr>
        <p:spPr>
          <a:xfrm>
            <a:off x="2152650" y="3808878"/>
            <a:ext cx="7886700" cy="930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Deviation</a:t>
            </a:r>
          </a:p>
        </p:txBody>
      </p:sp>
      <p:sp>
        <p:nvSpPr>
          <p:cNvPr id="5" name="Content Placeholder 2"/>
          <p:cNvSpPr txBox="1">
            <a:spLocks/>
          </p:cNvSpPr>
          <p:nvPr/>
        </p:nvSpPr>
        <p:spPr>
          <a:xfrm>
            <a:off x="1768700" y="4874649"/>
            <a:ext cx="8270651" cy="1329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b="1" kern="0" dirty="0">
                <a:solidFill>
                  <a:srgbClr val="000000"/>
                </a:solidFill>
                <a:latin typeface="Arial"/>
                <a:ea typeface="ＭＳ Ｐゴシック"/>
              </a:rPr>
              <a:t>% Dev =  </a:t>
            </a:r>
            <a:r>
              <a:rPr lang="en-US" sz="2600" b="1" u="sng" kern="0" dirty="0">
                <a:solidFill>
                  <a:srgbClr val="000000"/>
                </a:solidFill>
                <a:latin typeface="Arial"/>
                <a:ea typeface="ＭＳ Ｐゴシック"/>
              </a:rPr>
              <a:t>Your Result - Mean For Comparison</a:t>
            </a:r>
            <a:endParaRPr lang="en-GB" sz="2600" b="1" kern="0" dirty="0">
              <a:solidFill>
                <a:srgbClr val="000000"/>
              </a:solidFill>
              <a:latin typeface="Arial"/>
              <a:ea typeface="ＭＳ Ｐゴシック"/>
              <a:cs typeface="Times New Roman" pitchFamily="18" charset="0"/>
            </a:endParaRPr>
          </a:p>
          <a:p>
            <a:pPr marL="342900" indent="-342900">
              <a:lnSpc>
                <a:spcPct val="100000"/>
              </a:lnSpc>
              <a:buNone/>
              <a:defRPr/>
            </a:pPr>
            <a:r>
              <a:rPr lang="en-US" sz="2600" b="1" kern="0" dirty="0">
                <a:solidFill>
                  <a:srgbClr val="000000"/>
                </a:solidFill>
                <a:latin typeface="Arial"/>
                <a:ea typeface="ＭＳ Ｐゴシック"/>
              </a:rPr>
              <a:t>				Mean for Comparison</a:t>
            </a:r>
            <a:r>
              <a:rPr lang="en-US" b="1" kern="0" dirty="0">
                <a:solidFill>
                  <a:srgbClr val="000000"/>
                </a:solidFill>
                <a:latin typeface="Arial"/>
                <a:ea typeface="ＭＳ Ｐゴシック"/>
              </a:rPr>
              <a:t>	</a:t>
            </a:r>
            <a:endParaRPr lang="en-US" b="1" dirty="0"/>
          </a:p>
        </p:txBody>
      </p:sp>
      <p:sp>
        <p:nvSpPr>
          <p:cNvPr id="8" name="Left Brace 7"/>
          <p:cNvSpPr/>
          <p:nvPr/>
        </p:nvSpPr>
        <p:spPr>
          <a:xfrm>
            <a:off x="3184121" y="4739713"/>
            <a:ext cx="380569" cy="1156121"/>
          </a:xfrm>
          <a:prstGeom prst="leftBrace">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US" b="1"/>
          </a:p>
        </p:txBody>
      </p:sp>
      <p:sp>
        <p:nvSpPr>
          <p:cNvPr id="9" name="Left Brace 8"/>
          <p:cNvSpPr/>
          <p:nvPr/>
        </p:nvSpPr>
        <p:spPr>
          <a:xfrm rot="10800000">
            <a:off x="9100823" y="4739712"/>
            <a:ext cx="380569" cy="1021184"/>
          </a:xfrm>
          <a:prstGeom prst="leftBrace">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US" b="1"/>
          </a:p>
        </p:txBody>
      </p:sp>
      <p:sp>
        <p:nvSpPr>
          <p:cNvPr id="10" name="TextBox 9"/>
          <p:cNvSpPr txBox="1"/>
          <p:nvPr/>
        </p:nvSpPr>
        <p:spPr>
          <a:xfrm>
            <a:off x="9642388" y="4988694"/>
            <a:ext cx="938528" cy="523220"/>
          </a:xfrm>
          <a:prstGeom prst="rect">
            <a:avLst/>
          </a:prstGeom>
          <a:noFill/>
        </p:spPr>
        <p:txBody>
          <a:bodyPr wrap="square" rtlCol="0">
            <a:spAutoFit/>
          </a:bodyPr>
          <a:lstStyle/>
          <a:p>
            <a:r>
              <a:rPr lang="en-US" sz="2800" b="1" dirty="0"/>
              <a:t>x100</a:t>
            </a:r>
          </a:p>
        </p:txBody>
      </p:sp>
    </p:spTree>
    <p:extLst>
      <p:ext uri="{BB962C8B-B14F-4D97-AF65-F5344CB8AC3E}">
        <p14:creationId xmlns:p14="http://schemas.microsoft.com/office/powerpoint/2010/main" val="3727332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981200" y="1484784"/>
            <a:ext cx="8153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0"/>
              </a:spcBef>
              <a:buFontTx/>
              <a:buNone/>
            </a:pPr>
            <a:r>
              <a:rPr lang="en-GB" sz="2800" b="1" dirty="0">
                <a:solidFill>
                  <a:schemeClr val="accent2"/>
                </a:solidFill>
                <a:latin typeface="Arial" pitchFamily="34" charset="0"/>
              </a:rPr>
              <a:t> </a:t>
            </a:r>
            <a:r>
              <a:rPr lang="en-GB" sz="2800" b="1" dirty="0">
                <a:solidFill>
                  <a:schemeClr val="accent2"/>
                </a:solidFill>
                <a:latin typeface="Arial" pitchFamily="34" charset="0"/>
                <a:cs typeface="Times New Roman" pitchFamily="18" charset="0"/>
              </a:rPr>
              <a:t> </a:t>
            </a:r>
            <a:br>
              <a:rPr lang="en-GB" sz="1600" b="1" dirty="0">
                <a:solidFill>
                  <a:schemeClr val="accent2"/>
                </a:solidFill>
                <a:latin typeface="Arial" pitchFamily="34" charset="0"/>
                <a:cs typeface="Times New Roman" pitchFamily="18" charset="0"/>
              </a:rPr>
            </a:br>
            <a:r>
              <a:rPr lang="en-GB" sz="2400" b="1" dirty="0">
                <a:solidFill>
                  <a:srgbClr val="FF0000"/>
                </a:solidFill>
                <a:latin typeface="Arial" pitchFamily="34" charset="0"/>
                <a:cs typeface="Times New Roman" pitchFamily="18" charset="0"/>
              </a:rPr>
              <a:t>TS    =     log</a:t>
            </a:r>
            <a:r>
              <a:rPr lang="en-GB" sz="2400" b="1" baseline="-30000" dirty="0">
                <a:solidFill>
                  <a:srgbClr val="FF0000"/>
                </a:solidFill>
                <a:latin typeface="Arial" pitchFamily="34" charset="0"/>
                <a:cs typeface="Times New Roman" pitchFamily="18" charset="0"/>
              </a:rPr>
              <a:t>10</a:t>
            </a:r>
            <a:r>
              <a:rPr lang="en-GB" sz="2400" b="1" dirty="0">
                <a:solidFill>
                  <a:srgbClr val="FF0000"/>
                </a:solidFill>
                <a:latin typeface="Arial" pitchFamily="34" charset="0"/>
                <a:cs typeface="Times New Roman" pitchFamily="18" charset="0"/>
              </a:rPr>
              <a:t>    3.16  x  </a:t>
            </a:r>
            <a:r>
              <a:rPr lang="en-GB" sz="2400" b="1" u="sng" dirty="0">
                <a:solidFill>
                  <a:srgbClr val="FF0000"/>
                </a:solidFill>
                <a:latin typeface="Arial" pitchFamily="34" charset="0"/>
                <a:cs typeface="Times New Roman" pitchFamily="18" charset="0"/>
              </a:rPr>
              <a:t>TDPA</a:t>
            </a:r>
            <a:r>
              <a:rPr lang="en-GB" sz="2400" b="1" dirty="0">
                <a:solidFill>
                  <a:srgbClr val="FF0000"/>
                </a:solidFill>
                <a:latin typeface="Arial" pitchFamily="34" charset="0"/>
                <a:cs typeface="Times New Roman" pitchFamily="18" charset="0"/>
              </a:rPr>
              <a:t>    x  100</a:t>
            </a:r>
          </a:p>
          <a:p>
            <a:pPr eaLnBrk="1" hangingPunct="1">
              <a:lnSpc>
                <a:spcPct val="100000"/>
              </a:lnSpc>
              <a:spcBef>
                <a:spcPct val="0"/>
              </a:spcBef>
              <a:buFontTx/>
              <a:buNone/>
            </a:pPr>
            <a:r>
              <a:rPr lang="en-GB" sz="2400" b="1" dirty="0">
                <a:solidFill>
                  <a:srgbClr val="FF0000"/>
                </a:solidFill>
                <a:latin typeface="Times New Roman" pitchFamily="18" charset="0"/>
                <a:cs typeface="Times New Roman" pitchFamily="18" charset="0"/>
              </a:rPr>
              <a:t>			         </a:t>
            </a:r>
            <a:r>
              <a:rPr lang="en-GB" sz="2400" b="1" dirty="0">
                <a:solidFill>
                  <a:srgbClr val="FF0000"/>
                </a:solidFill>
                <a:latin typeface="Arial" pitchFamily="34" charset="0"/>
                <a:cs typeface="Times New Roman" pitchFamily="18" charset="0"/>
              </a:rPr>
              <a:t>%Dev</a:t>
            </a:r>
            <a:r>
              <a:rPr lang="en-GB" sz="2400" b="1" dirty="0">
                <a:solidFill>
                  <a:srgbClr val="FF0000"/>
                </a:solidFill>
                <a:latin typeface="Times New Roman" pitchFamily="18" charset="0"/>
                <a:cs typeface="Times New Roman" pitchFamily="18" charset="0"/>
              </a:rPr>
              <a:t>	</a:t>
            </a:r>
            <a:endParaRPr lang="en-GB" sz="1600" b="1" dirty="0">
              <a:latin typeface="Arial" pitchFamily="34" charset="0"/>
              <a:cs typeface="Times New Roman" pitchFamily="18" charset="0"/>
            </a:endParaRPr>
          </a:p>
          <a:p>
            <a:pPr eaLnBrk="1" hangingPunct="1">
              <a:lnSpc>
                <a:spcPct val="100000"/>
              </a:lnSpc>
              <a:spcBef>
                <a:spcPct val="0"/>
              </a:spcBef>
              <a:buFontTx/>
              <a:buNone/>
            </a:pPr>
            <a:endParaRPr lang="en-GB" sz="2000" b="1" dirty="0">
              <a:latin typeface="Arial" pitchFamily="34" charset="0"/>
              <a:cs typeface="Times New Roman" pitchFamily="18" charset="0"/>
            </a:endParaRPr>
          </a:p>
          <a:p>
            <a:pPr eaLnBrk="1" hangingPunct="1">
              <a:lnSpc>
                <a:spcPct val="100000"/>
              </a:lnSpc>
              <a:spcBef>
                <a:spcPct val="0"/>
              </a:spcBef>
              <a:buFontTx/>
              <a:buNone/>
            </a:pPr>
            <a:r>
              <a:rPr lang="en-GB" sz="2000" b="1" dirty="0">
                <a:latin typeface="Arial" pitchFamily="34" charset="0"/>
                <a:cs typeface="Times New Roman" pitchFamily="18" charset="0"/>
              </a:rPr>
              <a:t>Where:  	 TDPA  =  Target Deviation for Performance Assessment(%)</a:t>
            </a:r>
          </a:p>
          <a:p>
            <a:pPr eaLnBrk="1" hangingPunct="1">
              <a:lnSpc>
                <a:spcPct val="100000"/>
              </a:lnSpc>
              <a:spcBef>
                <a:spcPct val="0"/>
              </a:spcBef>
              <a:buFontTx/>
              <a:buNone/>
            </a:pPr>
            <a:r>
              <a:rPr lang="en-GB" sz="2000" b="1" dirty="0">
                <a:latin typeface="Arial" pitchFamily="34" charset="0"/>
                <a:cs typeface="Times New Roman" pitchFamily="18" charset="0"/>
              </a:rPr>
              <a:t> </a:t>
            </a:r>
          </a:p>
          <a:p>
            <a:pPr eaLnBrk="1" hangingPunct="1">
              <a:lnSpc>
                <a:spcPct val="100000"/>
              </a:lnSpc>
              <a:spcBef>
                <a:spcPct val="0"/>
              </a:spcBef>
              <a:buFontTx/>
              <a:buNone/>
            </a:pPr>
            <a:r>
              <a:rPr lang="en-GB" sz="2000" b="1" dirty="0">
                <a:latin typeface="Arial" pitchFamily="34" charset="0"/>
                <a:cs typeface="Times New Roman" pitchFamily="18" charset="0"/>
              </a:rPr>
              <a:t>%Dev   =   Your deviation from the mean for comparison (%)</a:t>
            </a:r>
          </a:p>
          <a:p>
            <a:pPr eaLnBrk="1" hangingPunct="1">
              <a:lnSpc>
                <a:spcPct val="100000"/>
              </a:lnSpc>
              <a:spcBef>
                <a:spcPct val="0"/>
              </a:spcBef>
              <a:buFontTx/>
              <a:buNone/>
            </a:pPr>
            <a:r>
              <a:rPr lang="en-GB" sz="2000" b="1" dirty="0">
                <a:latin typeface="Arial" pitchFamily="34" charset="0"/>
                <a:cs typeface="Times New Roman" pitchFamily="18" charset="0"/>
              </a:rPr>
              <a:t> </a:t>
            </a:r>
          </a:p>
          <a:p>
            <a:pPr eaLnBrk="1" hangingPunct="1">
              <a:lnSpc>
                <a:spcPct val="100000"/>
              </a:lnSpc>
              <a:spcBef>
                <a:spcPct val="0"/>
              </a:spcBef>
              <a:buFontTx/>
              <a:buNone/>
            </a:pPr>
            <a:r>
              <a:rPr lang="en-GB" sz="2000" b="1" dirty="0">
                <a:latin typeface="Arial" pitchFamily="34" charset="0"/>
                <a:cs typeface="Times New Roman" pitchFamily="18" charset="0"/>
              </a:rPr>
              <a:t>%Dev   =  </a:t>
            </a:r>
            <a:r>
              <a:rPr lang="en-GB" sz="2000" b="1" u="sng" dirty="0">
                <a:latin typeface="Arial" pitchFamily="34" charset="0"/>
                <a:cs typeface="Times New Roman" pitchFamily="18" charset="0"/>
              </a:rPr>
              <a:t>(Your result  -  Mean for Comparison) </a:t>
            </a:r>
            <a:r>
              <a:rPr lang="en-GB" sz="2000" b="1" dirty="0">
                <a:latin typeface="Arial" pitchFamily="34" charset="0"/>
                <a:cs typeface="Times New Roman" pitchFamily="18" charset="0"/>
              </a:rPr>
              <a:t>  x  100</a:t>
            </a:r>
          </a:p>
          <a:p>
            <a:pPr eaLnBrk="1" hangingPunct="1">
              <a:lnSpc>
                <a:spcPct val="100000"/>
              </a:lnSpc>
              <a:spcBef>
                <a:spcPct val="0"/>
              </a:spcBef>
              <a:buFontTx/>
              <a:buNone/>
            </a:pPr>
            <a:r>
              <a:rPr lang="en-US" sz="2000" b="1" dirty="0">
                <a:latin typeface="Arial" pitchFamily="34" charset="0"/>
              </a:rPr>
              <a:t>                   </a:t>
            </a:r>
            <a:r>
              <a:rPr lang="en-US" sz="2000" b="1" dirty="0">
                <a:latin typeface="Arial" pitchFamily="34" charset="0"/>
                <a:cs typeface="Times New Roman" pitchFamily="18" charset="0"/>
              </a:rPr>
              <a:t>Mean for Comparison</a:t>
            </a:r>
          </a:p>
          <a:p>
            <a:pPr eaLnBrk="1" hangingPunct="1">
              <a:lnSpc>
                <a:spcPct val="100000"/>
              </a:lnSpc>
              <a:spcBef>
                <a:spcPct val="0"/>
              </a:spcBef>
              <a:buFontTx/>
              <a:buNone/>
            </a:pPr>
            <a:endParaRPr lang="en-US" sz="1600" b="1" dirty="0">
              <a:latin typeface="Arial" pitchFamily="34" charset="0"/>
              <a:cs typeface="Times New Roman" pitchFamily="18" charset="0"/>
            </a:endParaRPr>
          </a:p>
          <a:p>
            <a:pPr eaLnBrk="1" hangingPunct="1">
              <a:lnSpc>
                <a:spcPct val="100000"/>
              </a:lnSpc>
            </a:pPr>
            <a:r>
              <a:rPr lang="en-GB" sz="2000" b="1" dirty="0">
                <a:latin typeface="Verdana" pitchFamily="34" charset="0"/>
              </a:rPr>
              <a:t>%Dev = TDPA, TS = 50</a:t>
            </a:r>
          </a:p>
          <a:p>
            <a:pPr eaLnBrk="1" hangingPunct="1">
              <a:lnSpc>
                <a:spcPct val="100000"/>
              </a:lnSpc>
            </a:pPr>
            <a:r>
              <a:rPr lang="en-GB" sz="2000" b="1" dirty="0">
                <a:latin typeface="Verdana" pitchFamily="34" charset="0"/>
              </a:rPr>
              <a:t>%Dev &gt; TDPA, TS &lt; 50</a:t>
            </a:r>
          </a:p>
          <a:p>
            <a:pPr eaLnBrk="1" hangingPunct="1">
              <a:lnSpc>
                <a:spcPct val="100000"/>
              </a:lnSpc>
            </a:pPr>
            <a:r>
              <a:rPr lang="en-GB" sz="2000" b="1" dirty="0">
                <a:latin typeface="Verdana" pitchFamily="34" charset="0"/>
              </a:rPr>
              <a:t>%Dev &lt; TDPA, TS &gt; 50</a:t>
            </a:r>
            <a:endParaRPr lang="en-US" sz="2000" b="1" dirty="0">
              <a:latin typeface="Verdana" pitchFamily="34" charset="0"/>
            </a:endParaRPr>
          </a:p>
        </p:txBody>
      </p:sp>
      <p:sp>
        <p:nvSpPr>
          <p:cNvPr id="3033091" name="Rectangle 3"/>
          <p:cNvSpPr>
            <a:spLocks noGrp="1" noChangeArrowheads="1"/>
          </p:cNvSpPr>
          <p:nvPr>
            <p:ph type="title"/>
          </p:nvPr>
        </p:nvSpPr>
        <p:spPr>
          <a:xfrm>
            <a:off x="1981200" y="1077888"/>
            <a:ext cx="8486482" cy="711696"/>
          </a:xfrm>
        </p:spPr>
        <p:txBody>
          <a:bodyPr>
            <a:normAutofit/>
          </a:bodyPr>
          <a:lstStyle/>
          <a:p>
            <a:pPr>
              <a:defRPr/>
            </a:pPr>
            <a:r>
              <a:rPr lang="en-GB" sz="4000" b="1" dirty="0"/>
              <a:t>Target Score</a:t>
            </a:r>
          </a:p>
        </p:txBody>
      </p:sp>
      <p:sp>
        <p:nvSpPr>
          <p:cNvPr id="14341" name="AutoShape 5"/>
          <p:cNvSpPr>
            <a:spLocks/>
          </p:cNvSpPr>
          <p:nvPr/>
        </p:nvSpPr>
        <p:spPr bwMode="auto">
          <a:xfrm>
            <a:off x="4212771" y="1789584"/>
            <a:ext cx="243114" cy="968130"/>
          </a:xfrm>
          <a:prstGeom prst="leftBracket">
            <a:avLst>
              <a:gd name="adj" fmla="val 2777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4342" name="AutoShape 6"/>
          <p:cNvSpPr>
            <a:spLocks/>
          </p:cNvSpPr>
          <p:nvPr/>
        </p:nvSpPr>
        <p:spPr bwMode="auto">
          <a:xfrm>
            <a:off x="6281057" y="1789584"/>
            <a:ext cx="206829" cy="968130"/>
          </a:xfrm>
          <a:prstGeom prst="rightBracket">
            <a:avLst>
              <a:gd name="adj" fmla="val 2777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Tree>
    <p:extLst>
      <p:ext uri="{BB962C8B-B14F-4D97-AF65-F5344CB8AC3E}">
        <p14:creationId xmlns:p14="http://schemas.microsoft.com/office/powerpoint/2010/main" val="2742368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1280950"/>
            <a:ext cx="8424936" cy="4524315"/>
          </a:xfrm>
          <a:prstGeom prst="rect">
            <a:avLst/>
          </a:prstGeom>
        </p:spPr>
        <p:txBody>
          <a:bodyPr wrap="square">
            <a:spAutoFit/>
          </a:bodyPr>
          <a:lstStyle/>
          <a:p>
            <a:pPr>
              <a:defRPr/>
            </a:pPr>
            <a:r>
              <a:rPr lang="en-GB" sz="3600" b="1" dirty="0">
                <a:solidFill>
                  <a:srgbClr val="000000"/>
                </a:solidFill>
              </a:rPr>
              <a:t>Acceptable performance:</a:t>
            </a:r>
          </a:p>
          <a:p>
            <a:pPr>
              <a:defRPr/>
            </a:pPr>
            <a:endParaRPr lang="en-GB" sz="3600" b="1" dirty="0">
              <a:solidFill>
                <a:srgbClr val="000000"/>
              </a:solidFill>
            </a:endParaRPr>
          </a:p>
          <a:p>
            <a:pPr>
              <a:buFontTx/>
              <a:buChar char="•"/>
              <a:defRPr/>
            </a:pPr>
            <a:r>
              <a:rPr lang="en-GB" sz="3600" dirty="0">
                <a:solidFill>
                  <a:srgbClr val="000000"/>
                </a:solidFill>
              </a:rPr>
              <a:t>SDI should be less than 2</a:t>
            </a:r>
          </a:p>
          <a:p>
            <a:pPr>
              <a:buFontTx/>
              <a:buChar char="•"/>
              <a:defRPr/>
            </a:pPr>
            <a:endParaRPr lang="en-GB" sz="3600" dirty="0">
              <a:solidFill>
                <a:srgbClr val="000000"/>
              </a:solidFill>
            </a:endParaRPr>
          </a:p>
          <a:p>
            <a:pPr>
              <a:buFontTx/>
              <a:buChar char="•"/>
              <a:defRPr/>
            </a:pPr>
            <a:r>
              <a:rPr lang="en-GB" sz="3600" dirty="0">
                <a:solidFill>
                  <a:srgbClr val="000000"/>
                </a:solidFill>
              </a:rPr>
              <a:t>TS should be greater than 50</a:t>
            </a:r>
          </a:p>
          <a:p>
            <a:pPr>
              <a:buFontTx/>
              <a:buChar char="•"/>
              <a:defRPr/>
            </a:pPr>
            <a:endParaRPr lang="en-GB" sz="3600" dirty="0">
              <a:solidFill>
                <a:srgbClr val="000000"/>
              </a:solidFill>
            </a:endParaRPr>
          </a:p>
          <a:p>
            <a:pPr>
              <a:buFontTx/>
              <a:buChar char="•"/>
              <a:defRPr/>
            </a:pPr>
            <a:r>
              <a:rPr lang="en-GB" sz="3600" dirty="0">
                <a:solidFill>
                  <a:srgbClr val="000000"/>
                </a:solidFill>
              </a:rPr>
              <a:t>% deviation should be less than acceptable limits (RIQAS TDPA, BV, CLIA, National etc.)</a:t>
            </a:r>
          </a:p>
        </p:txBody>
      </p:sp>
    </p:spTree>
    <p:extLst>
      <p:ext uri="{BB962C8B-B14F-4D97-AF65-F5344CB8AC3E}">
        <p14:creationId xmlns:p14="http://schemas.microsoft.com/office/powerpoint/2010/main" val="379735898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050"/>
          <p:cNvSpPr>
            <a:spLocks noGrp="1" noChangeArrowheads="1"/>
          </p:cNvSpPr>
          <p:nvPr>
            <p:ph type="title"/>
          </p:nvPr>
        </p:nvSpPr>
        <p:spPr>
          <a:xfrm>
            <a:off x="2010569" y="1063326"/>
            <a:ext cx="8229600" cy="647601"/>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fontScale="90000"/>
          </a:bodyPr>
          <a:lstStyle/>
          <a:p>
            <a:pPr eaLnBrk="1" hangingPunct="1"/>
            <a:r>
              <a:rPr lang="en-GB" b="1" dirty="0"/>
              <a:t>Essentials of ISO:17043</a:t>
            </a:r>
          </a:p>
        </p:txBody>
      </p:sp>
      <p:sp>
        <p:nvSpPr>
          <p:cNvPr id="48131" name="Rectangle 2051"/>
          <p:cNvSpPr>
            <a:spLocks noGrp="1" noChangeArrowheads="1"/>
          </p:cNvSpPr>
          <p:nvPr>
            <p:ph idx="1"/>
          </p:nvPr>
        </p:nvSpPr>
        <p:spPr>
          <a:xfrm>
            <a:off x="2057400" y="1917352"/>
            <a:ext cx="8135938" cy="4628591"/>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eaLnBrk="1" hangingPunct="1"/>
            <a:r>
              <a:rPr lang="en-GB" dirty="0"/>
              <a:t>Statistical design</a:t>
            </a:r>
          </a:p>
          <a:p>
            <a:pPr lvl="1" eaLnBrk="1" hangingPunct="1"/>
            <a:r>
              <a:rPr lang="en-GB" sz="2800" dirty="0">
                <a:solidFill>
                  <a:schemeClr val="bg1">
                    <a:lumMod val="65000"/>
                  </a:schemeClr>
                </a:solidFill>
              </a:rPr>
              <a:t>Fit-for-purpose performance evaluation intervals</a:t>
            </a:r>
          </a:p>
          <a:p>
            <a:pPr lvl="1" eaLnBrk="1" hangingPunct="1"/>
            <a:r>
              <a:rPr lang="en-GB" sz="2800" dirty="0"/>
              <a:t>Known aspects of variability in samples</a:t>
            </a:r>
          </a:p>
          <a:p>
            <a:pPr lvl="1" eaLnBrk="1" hangingPunct="1"/>
            <a:r>
              <a:rPr lang="en-GB" sz="2800" dirty="0">
                <a:solidFill>
                  <a:schemeClr val="bg1">
                    <a:lumMod val="65000"/>
                  </a:schemeClr>
                </a:solidFill>
              </a:rPr>
              <a:t>Fit-for-purpose assigned values</a:t>
            </a:r>
          </a:p>
          <a:p>
            <a:pPr lvl="2" eaLnBrk="1" hangingPunct="1"/>
            <a:r>
              <a:rPr lang="en-GB" sz="2800" dirty="0">
                <a:solidFill>
                  <a:schemeClr val="bg1">
                    <a:lumMod val="65000"/>
                  </a:schemeClr>
                </a:solidFill>
              </a:rPr>
              <a:t>Appropriate handling of gross outliers</a:t>
            </a:r>
          </a:p>
          <a:p>
            <a:pPr lvl="2" eaLnBrk="1" hangingPunct="1"/>
            <a:r>
              <a:rPr lang="en-GB" sz="2800" dirty="0">
                <a:solidFill>
                  <a:schemeClr val="bg1">
                    <a:lumMod val="65000"/>
                  </a:schemeClr>
                </a:solidFill>
              </a:rPr>
              <a:t>Appropriate handling of statistical outliers </a:t>
            </a:r>
          </a:p>
          <a:p>
            <a:pPr lvl="2" eaLnBrk="1" hangingPunct="1"/>
            <a:r>
              <a:rPr lang="en-GB" sz="2800" dirty="0">
                <a:solidFill>
                  <a:schemeClr val="bg1">
                    <a:lumMod val="65000"/>
                  </a:schemeClr>
                </a:solidFill>
              </a:rPr>
              <a:t>Robust statistics to calculate consensus means for comparison</a:t>
            </a:r>
          </a:p>
          <a:p>
            <a:pPr lvl="3" eaLnBrk="1" hangingPunct="1"/>
            <a:r>
              <a:rPr lang="en-GB" sz="2400" dirty="0">
                <a:solidFill>
                  <a:schemeClr val="bg1">
                    <a:lumMod val="65000"/>
                  </a:schemeClr>
                </a:solidFill>
              </a:rPr>
              <a:t>Uncertainty of assigned value</a:t>
            </a:r>
          </a:p>
          <a:p>
            <a:pPr lvl="1" eaLnBrk="1" hangingPunct="1"/>
            <a:endParaRPr lang="en-GB" sz="2000" dirty="0">
              <a:solidFill>
                <a:srgbClr val="FF0000"/>
              </a:solidFill>
            </a:endParaRPr>
          </a:p>
          <a:p>
            <a:pPr eaLnBrk="1" hangingPunct="1"/>
            <a:endParaRPr lang="en-GB" sz="2400" dirty="0">
              <a:solidFill>
                <a:srgbClr val="FF0000"/>
              </a:solidFill>
            </a:endParaRPr>
          </a:p>
        </p:txBody>
      </p:sp>
    </p:spTree>
    <p:extLst>
      <p:ext uri="{BB962C8B-B14F-4D97-AF65-F5344CB8AC3E}">
        <p14:creationId xmlns:p14="http://schemas.microsoft.com/office/powerpoint/2010/main" val="71192075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144" y="1165473"/>
            <a:ext cx="8781143" cy="4745915"/>
          </a:xfrm>
          <a:prstGeom prst="rect">
            <a:avLst/>
          </a:prstGeom>
        </p:spPr>
        <p:txBody>
          <a:bodyPr wrap="square">
            <a:spAutoFit/>
          </a:bodyPr>
          <a:lstStyle/>
          <a:p>
            <a:pPr lvl="0">
              <a:lnSpc>
                <a:spcPct val="90000"/>
              </a:lnSpc>
              <a:defRPr/>
            </a:pPr>
            <a:endParaRPr lang="en-GB" sz="2800" kern="0" dirty="0">
              <a:solidFill>
                <a:srgbClr val="000000"/>
              </a:solidFill>
              <a:latin typeface="Arial"/>
              <a:ea typeface="ＭＳ Ｐゴシック"/>
            </a:endParaRPr>
          </a:p>
          <a:p>
            <a:pPr lvl="0">
              <a:lnSpc>
                <a:spcPct val="90000"/>
              </a:lnSpc>
              <a:defRPr/>
            </a:pPr>
            <a:r>
              <a:rPr lang="en-GB" sz="2800" kern="0" dirty="0">
                <a:solidFill>
                  <a:srgbClr val="000000"/>
                </a:solidFill>
                <a:latin typeface="Arial"/>
                <a:ea typeface="ＭＳ Ｐゴシック"/>
              </a:rPr>
              <a:t>TDPAs (Target Deviations for Performance Assessment) are set for each individual parameter</a:t>
            </a:r>
          </a:p>
          <a:p>
            <a:pPr marL="342900" indent="-342900">
              <a:lnSpc>
                <a:spcPct val="90000"/>
              </a:lnSpc>
              <a:defRPr/>
            </a:pPr>
            <a:endParaRPr lang="en-GB" sz="2800" kern="0" dirty="0">
              <a:solidFill>
                <a:srgbClr val="000000"/>
              </a:solidFill>
              <a:latin typeface="Arial"/>
              <a:ea typeface="ＭＳ Ｐゴシック"/>
            </a:endParaRPr>
          </a:p>
          <a:p>
            <a:pPr marL="342900" indent="-342900">
              <a:lnSpc>
                <a:spcPct val="90000"/>
              </a:lnSpc>
              <a:defRPr/>
            </a:pPr>
            <a:endParaRPr lang="en-GB" sz="2800" kern="0" dirty="0">
              <a:solidFill>
                <a:srgbClr val="000000"/>
              </a:solidFill>
              <a:latin typeface="Arial"/>
              <a:ea typeface="ＭＳ Ｐゴシック"/>
            </a:endParaRPr>
          </a:p>
          <a:p>
            <a:pPr lvl="0">
              <a:lnSpc>
                <a:spcPct val="90000"/>
              </a:lnSpc>
              <a:defRPr/>
            </a:pPr>
            <a:r>
              <a:rPr lang="en-GB" sz="2800" kern="0" dirty="0">
                <a:solidFill>
                  <a:srgbClr val="000000"/>
                </a:solidFill>
                <a:latin typeface="Arial"/>
                <a:ea typeface="ＭＳ Ｐゴシック"/>
              </a:rPr>
              <a:t>TDPAs take account of potential variability in samples through testing of:</a:t>
            </a:r>
          </a:p>
          <a:p>
            <a:pPr marL="342900" indent="-342900">
              <a:lnSpc>
                <a:spcPct val="90000"/>
              </a:lnSpc>
              <a:defRPr/>
            </a:pPr>
            <a:endParaRPr lang="en-GB" sz="2800" kern="0" dirty="0">
              <a:solidFill>
                <a:srgbClr val="000000"/>
              </a:solidFill>
              <a:latin typeface="Arial"/>
              <a:ea typeface="ＭＳ Ｐゴシック"/>
            </a:endParaRPr>
          </a:p>
          <a:p>
            <a:pPr marL="742950" lvl="1" indent="-285750">
              <a:lnSpc>
                <a:spcPct val="90000"/>
              </a:lnSpc>
              <a:buFontTx/>
              <a:buChar char="–"/>
              <a:defRPr/>
            </a:pPr>
            <a:r>
              <a:rPr lang="en-GB" sz="2800" kern="0" dirty="0">
                <a:solidFill>
                  <a:srgbClr val="000000"/>
                </a:solidFill>
                <a:latin typeface="Arial"/>
                <a:ea typeface="ＭＳ Ｐゴシック"/>
              </a:rPr>
              <a:t>Homogeneity</a:t>
            </a:r>
          </a:p>
          <a:p>
            <a:pPr marL="742950" lvl="1" indent="-285750">
              <a:lnSpc>
                <a:spcPct val="90000"/>
              </a:lnSpc>
              <a:buFontTx/>
              <a:buChar char="–"/>
              <a:defRPr/>
            </a:pPr>
            <a:r>
              <a:rPr lang="en-GB" sz="2800" kern="0" dirty="0">
                <a:solidFill>
                  <a:srgbClr val="000000"/>
                </a:solidFill>
                <a:latin typeface="Arial"/>
                <a:ea typeface="ＭＳ Ｐゴシック"/>
              </a:rPr>
              <a:t>Reconstituted stability</a:t>
            </a:r>
          </a:p>
          <a:p>
            <a:pPr marL="742950" lvl="1" indent="-285750">
              <a:lnSpc>
                <a:spcPct val="90000"/>
              </a:lnSpc>
              <a:buFontTx/>
              <a:buChar char="–"/>
              <a:defRPr/>
            </a:pPr>
            <a:r>
              <a:rPr lang="en-GB" sz="2800" kern="0" dirty="0">
                <a:solidFill>
                  <a:srgbClr val="000000"/>
                </a:solidFill>
                <a:latin typeface="Arial"/>
                <a:ea typeface="ＭＳ Ｐゴシック"/>
              </a:rPr>
              <a:t>Real time stability</a:t>
            </a:r>
          </a:p>
          <a:p>
            <a:pPr marL="742950" lvl="1" indent="-285750">
              <a:lnSpc>
                <a:spcPct val="90000"/>
              </a:lnSpc>
              <a:buFontTx/>
              <a:buChar char="–"/>
              <a:defRPr/>
            </a:pPr>
            <a:r>
              <a:rPr lang="en-GB" sz="2800" kern="0" dirty="0">
                <a:solidFill>
                  <a:srgbClr val="000000"/>
                </a:solidFill>
                <a:latin typeface="Arial"/>
                <a:ea typeface="ＭＳ Ｐゴシック"/>
              </a:rPr>
              <a:t>Shipping/transport stability</a:t>
            </a:r>
          </a:p>
        </p:txBody>
      </p:sp>
    </p:spTree>
    <p:extLst>
      <p:ext uri="{BB962C8B-B14F-4D97-AF65-F5344CB8AC3E}">
        <p14:creationId xmlns:p14="http://schemas.microsoft.com/office/powerpoint/2010/main" val="122096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9371" y="2737581"/>
            <a:ext cx="7449968" cy="2225225"/>
          </a:xfrm>
          <a:prstGeom prst="rect">
            <a:avLst/>
          </a:prstGeom>
        </p:spPr>
        <p:txBody>
          <a:bodyPr wrap="square">
            <a:spAutoFit/>
          </a:bodyPr>
          <a:lstStyle/>
          <a:p>
            <a:pPr marL="342900" indent="-342900">
              <a:lnSpc>
                <a:spcPct val="90000"/>
              </a:lnSpc>
              <a:defRPr/>
            </a:pPr>
            <a:r>
              <a:rPr lang="en-GB" sz="2400" kern="0" dirty="0">
                <a:solidFill>
                  <a:srgbClr val="000000"/>
                </a:solidFill>
                <a:latin typeface="Arial"/>
                <a:ea typeface="ＭＳ Ｐゴシック"/>
              </a:rPr>
              <a:t>Calculated Target Deviation</a:t>
            </a:r>
          </a:p>
          <a:p>
            <a:pPr marL="742950" lvl="1" indent="-285750">
              <a:lnSpc>
                <a:spcPct val="90000"/>
              </a:lnSpc>
              <a:buFontTx/>
              <a:buChar char="–"/>
              <a:defRPr/>
            </a:pPr>
            <a:r>
              <a:rPr lang="en-GB" sz="2000" kern="0" dirty="0">
                <a:solidFill>
                  <a:srgbClr val="000000"/>
                </a:solidFill>
                <a:latin typeface="Arial"/>
                <a:ea typeface="ＭＳ Ｐゴシック"/>
              </a:rPr>
              <a:t>Assigned looking at historical performance of labs, set so that ~10% labs achieve poor performance (TS&lt;50)</a:t>
            </a:r>
          </a:p>
          <a:p>
            <a:pPr lvl="1">
              <a:lnSpc>
                <a:spcPct val="90000"/>
              </a:lnSpc>
              <a:defRPr/>
            </a:pPr>
            <a:endParaRPr lang="en-GB" kern="0" dirty="0">
              <a:solidFill>
                <a:srgbClr val="000000"/>
              </a:solidFill>
              <a:latin typeface="Arial"/>
              <a:ea typeface="ＭＳ Ｐゴシック"/>
            </a:endParaRPr>
          </a:p>
          <a:p>
            <a:pPr marL="342900" indent="-342900">
              <a:lnSpc>
                <a:spcPct val="90000"/>
              </a:lnSpc>
              <a:defRPr/>
            </a:pPr>
            <a:r>
              <a:rPr lang="en-GB" sz="2400" kern="0" dirty="0">
                <a:solidFill>
                  <a:srgbClr val="000000"/>
                </a:solidFill>
                <a:latin typeface="Arial"/>
                <a:ea typeface="ＭＳ Ｐゴシック"/>
              </a:rPr>
              <a:t>Test homogeneity x 3.33</a:t>
            </a:r>
          </a:p>
          <a:p>
            <a:pPr marL="342900" indent="-342900">
              <a:lnSpc>
                <a:spcPct val="90000"/>
              </a:lnSpc>
              <a:defRPr/>
            </a:pPr>
            <a:r>
              <a:rPr lang="en-GB" sz="2400" kern="0" dirty="0">
                <a:solidFill>
                  <a:srgbClr val="000000"/>
                </a:solidFill>
                <a:latin typeface="Arial"/>
                <a:ea typeface="ＭＳ Ｐゴシック"/>
              </a:rPr>
              <a:t>Test stability x 3.33</a:t>
            </a:r>
          </a:p>
          <a:p>
            <a:pPr marL="342900" indent="-342900">
              <a:lnSpc>
                <a:spcPct val="90000"/>
              </a:lnSpc>
              <a:defRPr/>
            </a:pPr>
            <a:r>
              <a:rPr lang="en-GB" sz="2400" kern="0" dirty="0">
                <a:solidFill>
                  <a:srgbClr val="000000"/>
                </a:solidFill>
                <a:latin typeface="Arial"/>
                <a:ea typeface="ＭＳ Ｐゴシック"/>
              </a:rPr>
              <a:t>Transport difference x 3.33</a:t>
            </a:r>
          </a:p>
        </p:txBody>
      </p:sp>
      <p:sp>
        <p:nvSpPr>
          <p:cNvPr id="12293" name="Rectangle 5"/>
          <p:cNvSpPr>
            <a:spLocks noChangeArrowheads="1"/>
          </p:cNvSpPr>
          <p:nvPr/>
        </p:nvSpPr>
        <p:spPr bwMode="auto">
          <a:xfrm>
            <a:off x="2415785" y="5123139"/>
            <a:ext cx="55643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00000"/>
              </a:lnSpc>
              <a:spcBef>
                <a:spcPct val="0"/>
              </a:spcBef>
              <a:buFontTx/>
              <a:buNone/>
            </a:pPr>
            <a:r>
              <a:rPr lang="en-GB" sz="2000" dirty="0">
                <a:solidFill>
                  <a:srgbClr val="C00000"/>
                </a:solidFill>
                <a:latin typeface="Arial" pitchFamily="34" charset="0"/>
              </a:rPr>
              <a:t>WHY? ….. IUPAC clause: </a:t>
            </a:r>
          </a:p>
          <a:p>
            <a:pPr eaLnBrk="1" hangingPunct="1">
              <a:lnSpc>
                <a:spcPct val="100000"/>
              </a:lnSpc>
              <a:spcBef>
                <a:spcPct val="0"/>
              </a:spcBef>
              <a:buFontTx/>
              <a:buNone/>
            </a:pPr>
            <a:r>
              <a:rPr lang="en-GB" sz="2000" dirty="0">
                <a:solidFill>
                  <a:srgbClr val="C00000"/>
                </a:solidFill>
                <a:latin typeface="Arial" pitchFamily="34" charset="0"/>
              </a:rPr>
              <a:t>Sample variability &lt; 30% the evaluation interval</a:t>
            </a:r>
          </a:p>
          <a:p>
            <a:pPr eaLnBrk="1" hangingPunct="1">
              <a:lnSpc>
                <a:spcPct val="100000"/>
              </a:lnSpc>
              <a:spcBef>
                <a:spcPct val="0"/>
              </a:spcBef>
              <a:buFontTx/>
              <a:buNone/>
            </a:pPr>
            <a:r>
              <a:rPr lang="en-GB" sz="2000" dirty="0">
                <a:solidFill>
                  <a:srgbClr val="C00000"/>
                </a:solidFill>
                <a:latin typeface="Arial" pitchFamily="34" charset="0"/>
              </a:rPr>
              <a:t>OR</a:t>
            </a:r>
          </a:p>
          <a:p>
            <a:pPr eaLnBrk="1" hangingPunct="1">
              <a:lnSpc>
                <a:spcPct val="100000"/>
              </a:lnSpc>
              <a:spcBef>
                <a:spcPct val="0"/>
              </a:spcBef>
              <a:buFontTx/>
              <a:buNone/>
            </a:pPr>
            <a:r>
              <a:rPr lang="en-GB" sz="2000" dirty="0">
                <a:solidFill>
                  <a:srgbClr val="C00000"/>
                </a:solidFill>
                <a:latin typeface="Arial" pitchFamily="34" charset="0"/>
              </a:rPr>
              <a:t>Evaluation interval &gt; 3.33 x sample variability</a:t>
            </a:r>
            <a:endParaRPr lang="en-US" sz="2000" dirty="0">
              <a:solidFill>
                <a:srgbClr val="C00000"/>
              </a:solidFill>
              <a:latin typeface="Arial" pitchFamily="34" charset="0"/>
            </a:endParaRPr>
          </a:p>
        </p:txBody>
      </p:sp>
      <p:sp>
        <p:nvSpPr>
          <p:cNvPr id="3" name="Rectangle 2"/>
          <p:cNvSpPr/>
          <p:nvPr/>
        </p:nvSpPr>
        <p:spPr>
          <a:xfrm>
            <a:off x="2415785" y="1764513"/>
            <a:ext cx="7333530" cy="830997"/>
          </a:xfrm>
          <a:prstGeom prst="rect">
            <a:avLst/>
          </a:prstGeom>
        </p:spPr>
        <p:txBody>
          <a:bodyPr wrap="square">
            <a:spAutoFit/>
          </a:bodyPr>
          <a:lstStyle/>
          <a:p>
            <a:r>
              <a:rPr lang="en-GB" sz="2400" kern="0" dirty="0">
                <a:solidFill>
                  <a:srgbClr val="000000"/>
                </a:solidFill>
                <a:latin typeface="Arial"/>
                <a:ea typeface="ＭＳ Ｐゴシック"/>
              </a:rPr>
              <a:t>To ensure that TDPAs take account of any sample variability, our software selects the largest of</a:t>
            </a:r>
            <a:endParaRPr lang="en-GB" sz="2400" dirty="0"/>
          </a:p>
        </p:txBody>
      </p:sp>
      <p:sp>
        <p:nvSpPr>
          <p:cNvPr id="5" name="Rectangle 4"/>
          <p:cNvSpPr/>
          <p:nvPr/>
        </p:nvSpPr>
        <p:spPr>
          <a:xfrm>
            <a:off x="3522564" y="1000831"/>
            <a:ext cx="4608512" cy="646331"/>
          </a:xfrm>
          <a:prstGeom prst="rect">
            <a:avLst/>
          </a:prstGeom>
        </p:spPr>
        <p:txBody>
          <a:bodyPr wrap="square">
            <a:spAutoFit/>
          </a:bodyPr>
          <a:lstStyle/>
          <a:p>
            <a:pPr lvl="0" algn="ctr">
              <a:lnSpc>
                <a:spcPct val="100000"/>
              </a:lnSpc>
              <a:spcBef>
                <a:spcPct val="0"/>
              </a:spcBef>
              <a:buNone/>
              <a:defRPr/>
            </a:pPr>
            <a:r>
              <a:rPr lang="en-GB" sz="3600" kern="0" dirty="0">
                <a:solidFill>
                  <a:srgbClr val="000000"/>
                </a:solidFill>
                <a:latin typeface="Arial"/>
                <a:ea typeface="ＭＳ Ｐゴシック"/>
              </a:rPr>
              <a:t>Assigning TDPAs</a:t>
            </a:r>
          </a:p>
        </p:txBody>
      </p:sp>
    </p:spTree>
    <p:extLst>
      <p:ext uri="{BB962C8B-B14F-4D97-AF65-F5344CB8AC3E}">
        <p14:creationId xmlns:p14="http://schemas.microsoft.com/office/powerpoint/2010/main" val="7757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1412776"/>
            <a:ext cx="684207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525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2067" name="Rectangle 3"/>
          <p:cNvSpPr>
            <a:spLocks noGrp="1" noChangeArrowheads="1"/>
          </p:cNvSpPr>
          <p:nvPr>
            <p:ph idx="1"/>
          </p:nvPr>
        </p:nvSpPr>
        <p:spPr/>
        <p:txBody>
          <a:bodyPr/>
          <a:lstStyle/>
          <a:p>
            <a:pPr>
              <a:defRPr/>
            </a:pPr>
            <a:r>
              <a:rPr lang="en-GB" b="1" dirty="0"/>
              <a:t>Only 2% of parameters need to be adjusted due to sample variability</a:t>
            </a:r>
          </a:p>
          <a:p>
            <a:pPr>
              <a:defRPr/>
            </a:pPr>
            <a:endParaRPr lang="en-GB" b="1" dirty="0"/>
          </a:p>
          <a:p>
            <a:pPr lvl="1">
              <a:defRPr/>
            </a:pPr>
            <a:r>
              <a:rPr lang="en-GB" b="1" dirty="0"/>
              <a:t>Excellent materials</a:t>
            </a:r>
          </a:p>
          <a:p>
            <a:pPr lvl="1">
              <a:defRPr/>
            </a:pPr>
            <a:r>
              <a:rPr lang="en-GB" b="1" dirty="0"/>
              <a:t>TDPAs can be generally based on the calculated Target Deviations</a:t>
            </a:r>
            <a:endParaRPr lang="en-GB" dirty="0">
              <a:cs typeface="Times New Roman" pitchFamily="18" charset="0"/>
            </a:endParaRPr>
          </a:p>
          <a:p>
            <a:pPr>
              <a:defRPr/>
            </a:pPr>
            <a:endParaRPr lang="en-GB" dirty="0"/>
          </a:p>
        </p:txBody>
      </p:sp>
    </p:spTree>
    <p:extLst>
      <p:ext uri="{BB962C8B-B14F-4D97-AF65-F5344CB8AC3E}">
        <p14:creationId xmlns:p14="http://schemas.microsoft.com/office/powerpoint/2010/main" val="3889108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EDBE42-41CA-459F-97A0-7565C20C7D7C}"/>
              </a:ext>
            </a:extLst>
          </p:cNvPr>
          <p:cNvGrpSpPr/>
          <p:nvPr/>
        </p:nvGrpSpPr>
        <p:grpSpPr>
          <a:xfrm>
            <a:off x="1981200" y="1702501"/>
            <a:ext cx="8153400" cy="4955203"/>
            <a:chOff x="1981200" y="1702501"/>
            <a:chExt cx="8153400" cy="4955203"/>
          </a:xfrm>
        </p:grpSpPr>
        <p:sp>
          <p:nvSpPr>
            <p:cNvPr id="14340" name="Rectangle 4"/>
            <p:cNvSpPr>
              <a:spLocks noChangeArrowheads="1"/>
            </p:cNvSpPr>
            <p:nvPr/>
          </p:nvSpPr>
          <p:spPr bwMode="auto">
            <a:xfrm>
              <a:off x="1981200" y="1702501"/>
              <a:ext cx="81534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0"/>
                </a:spcBef>
                <a:buFontTx/>
                <a:buNone/>
              </a:pPr>
              <a:r>
                <a:rPr lang="en-GB" sz="2800" b="1" dirty="0">
                  <a:solidFill>
                    <a:schemeClr val="accent2"/>
                  </a:solidFill>
                  <a:latin typeface="Arial" pitchFamily="34" charset="0"/>
                </a:rPr>
                <a:t> </a:t>
              </a:r>
              <a:r>
                <a:rPr lang="en-GB" sz="2800" b="1" dirty="0">
                  <a:solidFill>
                    <a:schemeClr val="accent2"/>
                  </a:solidFill>
                  <a:latin typeface="Arial" pitchFamily="34" charset="0"/>
                  <a:cs typeface="Times New Roman" pitchFamily="18" charset="0"/>
                </a:rPr>
                <a:t> </a:t>
              </a:r>
              <a:br>
                <a:rPr lang="en-GB" sz="1600" b="1" dirty="0">
                  <a:solidFill>
                    <a:schemeClr val="accent2"/>
                  </a:solidFill>
                  <a:latin typeface="Arial" pitchFamily="34" charset="0"/>
                  <a:cs typeface="Times New Roman" pitchFamily="18" charset="0"/>
                </a:rPr>
              </a:br>
              <a:r>
                <a:rPr lang="en-GB" sz="2400" b="1" dirty="0">
                  <a:solidFill>
                    <a:srgbClr val="FF0000"/>
                  </a:solidFill>
                  <a:latin typeface="Arial" pitchFamily="34" charset="0"/>
                  <a:cs typeface="Times New Roman" pitchFamily="18" charset="0"/>
                </a:rPr>
                <a:t>TS    =     log</a:t>
              </a:r>
              <a:r>
                <a:rPr lang="en-GB" sz="2400" b="1" baseline="-30000" dirty="0">
                  <a:solidFill>
                    <a:srgbClr val="FF0000"/>
                  </a:solidFill>
                  <a:latin typeface="Arial" pitchFamily="34" charset="0"/>
                  <a:cs typeface="Times New Roman" pitchFamily="18" charset="0"/>
                </a:rPr>
                <a:t>10</a:t>
              </a:r>
              <a:r>
                <a:rPr lang="en-GB" sz="2400" b="1" dirty="0">
                  <a:solidFill>
                    <a:srgbClr val="FF0000"/>
                  </a:solidFill>
                  <a:latin typeface="Arial" pitchFamily="34" charset="0"/>
                  <a:cs typeface="Times New Roman" pitchFamily="18" charset="0"/>
                </a:rPr>
                <a:t>  3.16  x  </a:t>
              </a:r>
              <a:r>
                <a:rPr lang="en-GB" sz="2400" b="1" u="sng" dirty="0">
                  <a:solidFill>
                    <a:srgbClr val="FF0000"/>
                  </a:solidFill>
                  <a:latin typeface="Arial" pitchFamily="34" charset="0"/>
                  <a:cs typeface="Times New Roman" pitchFamily="18" charset="0"/>
                </a:rPr>
                <a:t>TDPA</a:t>
              </a:r>
              <a:r>
                <a:rPr lang="en-GB" sz="2400" b="1" dirty="0">
                  <a:solidFill>
                    <a:srgbClr val="FF0000"/>
                  </a:solidFill>
                  <a:latin typeface="Arial" pitchFamily="34" charset="0"/>
                  <a:cs typeface="Times New Roman" pitchFamily="18" charset="0"/>
                </a:rPr>
                <a:t>    x  100</a:t>
              </a:r>
            </a:p>
            <a:p>
              <a:pPr eaLnBrk="1" hangingPunct="1">
                <a:lnSpc>
                  <a:spcPct val="100000"/>
                </a:lnSpc>
                <a:spcBef>
                  <a:spcPct val="0"/>
                </a:spcBef>
                <a:buFontTx/>
                <a:buNone/>
              </a:pPr>
              <a:r>
                <a:rPr lang="en-GB" sz="2400" b="1" dirty="0">
                  <a:solidFill>
                    <a:srgbClr val="FF0000"/>
                  </a:solidFill>
                  <a:latin typeface="Times New Roman" pitchFamily="18" charset="0"/>
                  <a:cs typeface="Times New Roman" pitchFamily="18" charset="0"/>
                </a:rPr>
                <a:t>			       </a:t>
              </a:r>
              <a:r>
                <a:rPr lang="en-GB" sz="2400" b="1" dirty="0">
                  <a:solidFill>
                    <a:srgbClr val="FF0000"/>
                  </a:solidFill>
                  <a:latin typeface="Arial" pitchFamily="34" charset="0"/>
                  <a:cs typeface="Times New Roman" pitchFamily="18" charset="0"/>
                </a:rPr>
                <a:t>%Dev</a:t>
              </a:r>
              <a:r>
                <a:rPr lang="en-GB" sz="2400" b="1" dirty="0">
                  <a:solidFill>
                    <a:srgbClr val="FF0000"/>
                  </a:solidFill>
                  <a:latin typeface="Times New Roman" pitchFamily="18" charset="0"/>
                  <a:cs typeface="Times New Roman" pitchFamily="18" charset="0"/>
                </a:rPr>
                <a:t>	</a:t>
              </a:r>
              <a:endParaRPr lang="en-GB" sz="2400" b="1" dirty="0">
                <a:solidFill>
                  <a:srgbClr val="FF0000"/>
                </a:solidFill>
                <a:latin typeface="Arial" pitchFamily="34" charset="0"/>
                <a:cs typeface="Times New Roman" pitchFamily="18" charset="0"/>
              </a:endParaRPr>
            </a:p>
            <a:p>
              <a:pPr eaLnBrk="1" hangingPunct="1">
                <a:lnSpc>
                  <a:spcPct val="100000"/>
                </a:lnSpc>
                <a:spcBef>
                  <a:spcPct val="0"/>
                </a:spcBef>
                <a:buFontTx/>
                <a:buNone/>
              </a:pPr>
              <a:endParaRPr lang="en-GB" sz="1600" b="1" dirty="0">
                <a:solidFill>
                  <a:schemeClr val="accent2"/>
                </a:solidFill>
                <a:latin typeface="Arial" pitchFamily="34" charset="0"/>
                <a:cs typeface="Times New Roman" pitchFamily="18" charset="0"/>
              </a:endParaRPr>
            </a:p>
            <a:p>
              <a:pPr eaLnBrk="1" hangingPunct="1">
                <a:lnSpc>
                  <a:spcPct val="100000"/>
                </a:lnSpc>
                <a:spcBef>
                  <a:spcPct val="0"/>
                </a:spcBef>
                <a:buFontTx/>
                <a:buNone/>
              </a:pPr>
              <a:r>
                <a:rPr lang="en-GB" sz="2000" b="1" dirty="0">
                  <a:latin typeface="Arial" pitchFamily="34" charset="0"/>
                  <a:cs typeface="Times New Roman" pitchFamily="18" charset="0"/>
                </a:rPr>
                <a:t>Where:  	 TDPA  =  Target Deviation for Performance Assessment(%)</a:t>
              </a:r>
            </a:p>
            <a:p>
              <a:pPr eaLnBrk="1" hangingPunct="1">
                <a:lnSpc>
                  <a:spcPct val="100000"/>
                </a:lnSpc>
                <a:spcBef>
                  <a:spcPct val="0"/>
                </a:spcBef>
                <a:buFontTx/>
                <a:buNone/>
              </a:pPr>
              <a:r>
                <a:rPr lang="en-GB" sz="2000" b="1" dirty="0">
                  <a:latin typeface="Arial" pitchFamily="34" charset="0"/>
                  <a:cs typeface="Times New Roman" pitchFamily="18" charset="0"/>
                </a:rPr>
                <a:t> </a:t>
              </a:r>
            </a:p>
            <a:p>
              <a:pPr eaLnBrk="1" hangingPunct="1">
                <a:lnSpc>
                  <a:spcPct val="100000"/>
                </a:lnSpc>
                <a:spcBef>
                  <a:spcPct val="0"/>
                </a:spcBef>
                <a:buFontTx/>
                <a:buNone/>
              </a:pPr>
              <a:r>
                <a:rPr lang="en-GB" sz="2000" b="1" dirty="0">
                  <a:latin typeface="Arial" pitchFamily="34" charset="0"/>
                  <a:cs typeface="Times New Roman" pitchFamily="18" charset="0"/>
                </a:rPr>
                <a:t>%Dev   =   Your deviation from the mean for comparison (%)</a:t>
              </a:r>
            </a:p>
            <a:p>
              <a:pPr eaLnBrk="1" hangingPunct="1">
                <a:lnSpc>
                  <a:spcPct val="100000"/>
                </a:lnSpc>
                <a:spcBef>
                  <a:spcPct val="0"/>
                </a:spcBef>
                <a:buFontTx/>
                <a:buNone/>
              </a:pPr>
              <a:r>
                <a:rPr lang="en-GB" sz="2000" b="1" dirty="0">
                  <a:latin typeface="Arial" pitchFamily="34" charset="0"/>
                  <a:cs typeface="Times New Roman" pitchFamily="18" charset="0"/>
                </a:rPr>
                <a:t> </a:t>
              </a:r>
            </a:p>
            <a:p>
              <a:pPr eaLnBrk="1" hangingPunct="1">
                <a:lnSpc>
                  <a:spcPct val="100000"/>
                </a:lnSpc>
                <a:spcBef>
                  <a:spcPct val="0"/>
                </a:spcBef>
                <a:buFontTx/>
                <a:buNone/>
              </a:pPr>
              <a:r>
                <a:rPr lang="en-GB" sz="2000" b="1" dirty="0">
                  <a:latin typeface="Arial" pitchFamily="34" charset="0"/>
                  <a:cs typeface="Times New Roman" pitchFamily="18" charset="0"/>
                </a:rPr>
                <a:t>%Dev   =  </a:t>
              </a:r>
              <a:r>
                <a:rPr lang="en-GB" sz="2000" b="1" u="sng" dirty="0">
                  <a:latin typeface="Arial" pitchFamily="34" charset="0"/>
                  <a:cs typeface="Times New Roman" pitchFamily="18" charset="0"/>
                </a:rPr>
                <a:t>(Your result  -  Mean for Comparison) </a:t>
              </a:r>
              <a:r>
                <a:rPr lang="en-GB" sz="2000" b="1" dirty="0">
                  <a:latin typeface="Arial" pitchFamily="34" charset="0"/>
                  <a:cs typeface="Times New Roman" pitchFamily="18" charset="0"/>
                </a:rPr>
                <a:t>  x  100</a:t>
              </a:r>
            </a:p>
            <a:p>
              <a:pPr eaLnBrk="1" hangingPunct="1">
                <a:lnSpc>
                  <a:spcPct val="100000"/>
                </a:lnSpc>
                <a:spcBef>
                  <a:spcPct val="0"/>
                </a:spcBef>
                <a:buFontTx/>
                <a:buNone/>
              </a:pPr>
              <a:r>
                <a:rPr lang="en-US" sz="2000" b="1" dirty="0">
                  <a:latin typeface="Arial" pitchFamily="34" charset="0"/>
                </a:rPr>
                <a:t>                   </a:t>
              </a:r>
              <a:r>
                <a:rPr lang="en-US" sz="2000" b="1" dirty="0">
                  <a:latin typeface="Arial" pitchFamily="34" charset="0"/>
                  <a:cs typeface="Times New Roman" pitchFamily="18" charset="0"/>
                </a:rPr>
                <a:t>Mean for Comparison</a:t>
              </a:r>
            </a:p>
            <a:p>
              <a:pPr eaLnBrk="1" hangingPunct="1">
                <a:lnSpc>
                  <a:spcPct val="100000"/>
                </a:lnSpc>
                <a:spcBef>
                  <a:spcPct val="0"/>
                </a:spcBef>
                <a:buFontTx/>
                <a:buNone/>
              </a:pPr>
              <a:endParaRPr lang="en-US" sz="1600" b="1" dirty="0">
                <a:latin typeface="Arial" pitchFamily="34" charset="0"/>
                <a:cs typeface="Times New Roman" pitchFamily="18" charset="0"/>
              </a:endParaRPr>
            </a:p>
            <a:p>
              <a:pPr eaLnBrk="1" hangingPunct="1">
                <a:lnSpc>
                  <a:spcPct val="100000"/>
                </a:lnSpc>
              </a:pPr>
              <a:r>
                <a:rPr lang="en-GB" sz="2000" b="1" dirty="0">
                  <a:latin typeface="Verdana" pitchFamily="34" charset="0"/>
                </a:rPr>
                <a:t>%Dev = TDPA, TS = 50</a:t>
              </a:r>
            </a:p>
            <a:p>
              <a:pPr eaLnBrk="1" hangingPunct="1">
                <a:lnSpc>
                  <a:spcPct val="100000"/>
                </a:lnSpc>
              </a:pPr>
              <a:r>
                <a:rPr lang="en-GB" sz="2000" b="1" dirty="0">
                  <a:latin typeface="Verdana" pitchFamily="34" charset="0"/>
                </a:rPr>
                <a:t>%Dev &gt; TDPA, TS &lt; 50</a:t>
              </a:r>
            </a:p>
            <a:p>
              <a:pPr eaLnBrk="1" hangingPunct="1">
                <a:lnSpc>
                  <a:spcPct val="100000"/>
                </a:lnSpc>
              </a:pPr>
              <a:r>
                <a:rPr lang="en-GB" sz="2000" b="1" dirty="0">
                  <a:latin typeface="Verdana" pitchFamily="34" charset="0"/>
                </a:rPr>
                <a:t>%Dev &lt; TDPA, TS &gt; 50</a:t>
              </a:r>
              <a:endParaRPr lang="en-US" sz="2000" b="1" dirty="0">
                <a:latin typeface="Verdana" pitchFamily="34" charset="0"/>
              </a:endParaRPr>
            </a:p>
          </p:txBody>
        </p:sp>
        <p:sp>
          <p:nvSpPr>
            <p:cNvPr id="14341" name="AutoShape 5"/>
            <p:cNvSpPr>
              <a:spLocks/>
            </p:cNvSpPr>
            <p:nvPr/>
          </p:nvSpPr>
          <p:spPr bwMode="auto">
            <a:xfrm>
              <a:off x="4134393" y="1946252"/>
              <a:ext cx="243114" cy="968130"/>
            </a:xfrm>
            <a:prstGeom prst="leftBracket">
              <a:avLst>
                <a:gd name="adj" fmla="val 2777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4342" name="AutoShape 6"/>
            <p:cNvSpPr>
              <a:spLocks/>
            </p:cNvSpPr>
            <p:nvPr/>
          </p:nvSpPr>
          <p:spPr bwMode="auto">
            <a:xfrm>
              <a:off x="6176554" y="1946252"/>
              <a:ext cx="206829" cy="968130"/>
            </a:xfrm>
            <a:prstGeom prst="rightBracket">
              <a:avLst>
                <a:gd name="adj" fmla="val 27778"/>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grpSp>
      <p:sp>
        <p:nvSpPr>
          <p:cNvPr id="7" name="Rectangle 3"/>
          <p:cNvSpPr>
            <a:spLocks noGrp="1" noChangeArrowheads="1"/>
          </p:cNvSpPr>
          <p:nvPr>
            <p:ph type="title"/>
          </p:nvPr>
        </p:nvSpPr>
        <p:spPr>
          <a:xfrm>
            <a:off x="1847528" y="993059"/>
            <a:ext cx="8486482" cy="953193"/>
          </a:xfrm>
        </p:spPr>
        <p:txBody>
          <a:bodyPr/>
          <a:lstStyle/>
          <a:p>
            <a:pPr>
              <a:defRPr/>
            </a:pPr>
            <a:r>
              <a:rPr lang="en-GB" dirty="0"/>
              <a:t>Using TDPA to calculate Target Score</a:t>
            </a:r>
          </a:p>
        </p:txBody>
      </p:sp>
    </p:spTree>
    <p:extLst>
      <p:ext uri="{BB962C8B-B14F-4D97-AF65-F5344CB8AC3E}">
        <p14:creationId xmlns:p14="http://schemas.microsoft.com/office/powerpoint/2010/main" val="3505008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576" y="3413084"/>
            <a:ext cx="7704856" cy="2862322"/>
          </a:xfrm>
          <a:prstGeom prst="rect">
            <a:avLst/>
          </a:prstGeom>
        </p:spPr>
        <p:txBody>
          <a:bodyPr wrap="square">
            <a:spAutoFit/>
          </a:bodyPr>
          <a:lstStyle/>
          <a:p>
            <a:pPr marL="742950" lvl="1" indent="-285750">
              <a:buFontTx/>
              <a:buChar char="–"/>
              <a:defRPr/>
            </a:pPr>
            <a:r>
              <a:rPr lang="en-GB" sz="2800" kern="0" dirty="0">
                <a:solidFill>
                  <a:srgbClr val="000000"/>
                </a:solidFill>
                <a:latin typeface="Arial"/>
                <a:ea typeface="ＭＳ Ｐゴシック"/>
              </a:rPr>
              <a:t>1 TDPA</a:t>
            </a:r>
          </a:p>
          <a:p>
            <a:pPr marL="1143000" lvl="2" indent="-228600">
              <a:defRPr/>
            </a:pPr>
            <a:r>
              <a:rPr lang="en-GB" sz="2400" kern="0" dirty="0">
                <a:solidFill>
                  <a:srgbClr val="000000"/>
                </a:solidFill>
                <a:latin typeface="Arial"/>
                <a:ea typeface="ＭＳ Ｐゴシック"/>
              </a:rPr>
              <a:t>Same for all samples and concentrations</a:t>
            </a:r>
          </a:p>
          <a:p>
            <a:pPr marL="1143000" lvl="2" indent="-228600">
              <a:defRPr/>
            </a:pPr>
            <a:r>
              <a:rPr lang="en-GB" sz="2400" kern="0" dirty="0">
                <a:solidFill>
                  <a:srgbClr val="000000"/>
                </a:solidFill>
                <a:latin typeface="Arial"/>
                <a:ea typeface="ＭＳ Ｐゴシック"/>
              </a:rPr>
              <a:t>Will only change annually</a:t>
            </a:r>
          </a:p>
          <a:p>
            <a:pPr marL="742950" lvl="1" indent="-285750">
              <a:buFontTx/>
              <a:buChar char="–"/>
              <a:defRPr/>
            </a:pPr>
            <a:endParaRPr lang="en-GB" sz="2800" kern="0" dirty="0">
              <a:solidFill>
                <a:srgbClr val="000000"/>
              </a:solidFill>
              <a:latin typeface="Arial"/>
              <a:ea typeface="ＭＳ Ｐゴシック"/>
            </a:endParaRPr>
          </a:p>
          <a:p>
            <a:pPr marL="742950" lvl="1" indent="-285750">
              <a:buFontTx/>
              <a:buChar char="–"/>
              <a:defRPr/>
            </a:pPr>
            <a:r>
              <a:rPr lang="en-GB" sz="2800" kern="0" dirty="0">
                <a:solidFill>
                  <a:srgbClr val="000000"/>
                </a:solidFill>
                <a:latin typeface="Arial"/>
                <a:ea typeface="ＭＳ Ｐゴシック"/>
              </a:rPr>
              <a:t>Different SDPAs for different samples</a:t>
            </a:r>
          </a:p>
          <a:p>
            <a:pPr marL="1143000" lvl="2" indent="-228600">
              <a:defRPr/>
            </a:pPr>
            <a:r>
              <a:rPr lang="en-GB" sz="2400" kern="0" dirty="0">
                <a:solidFill>
                  <a:srgbClr val="000000"/>
                </a:solidFill>
                <a:latin typeface="Arial"/>
                <a:ea typeface="ＭＳ Ｐゴシック"/>
              </a:rPr>
              <a:t>SDPA will change depending on the concentration (mean for comparison)</a:t>
            </a:r>
          </a:p>
        </p:txBody>
      </p:sp>
      <p:sp>
        <p:nvSpPr>
          <p:cNvPr id="3" name="Rectangle 2"/>
          <p:cNvSpPr/>
          <p:nvPr/>
        </p:nvSpPr>
        <p:spPr>
          <a:xfrm>
            <a:off x="2811669" y="2316603"/>
            <a:ext cx="6336704" cy="584775"/>
          </a:xfrm>
          <a:prstGeom prst="rect">
            <a:avLst/>
          </a:prstGeom>
        </p:spPr>
        <p:txBody>
          <a:bodyPr wrap="square">
            <a:spAutoFit/>
          </a:bodyPr>
          <a:lstStyle/>
          <a:p>
            <a:pPr marL="342900" indent="-342900">
              <a:defRPr/>
            </a:pPr>
            <a:r>
              <a:rPr lang="en-GB" sz="3200" kern="0" dirty="0">
                <a:solidFill>
                  <a:srgbClr val="000000"/>
                </a:solidFill>
                <a:latin typeface="Arial"/>
                <a:ea typeface="ＭＳ Ｐゴシック"/>
              </a:rPr>
              <a:t>For every parameter</a:t>
            </a:r>
          </a:p>
        </p:txBody>
      </p:sp>
      <p:sp>
        <p:nvSpPr>
          <p:cNvPr id="4" name="Rectangle 3"/>
          <p:cNvSpPr/>
          <p:nvPr/>
        </p:nvSpPr>
        <p:spPr>
          <a:xfrm>
            <a:off x="2351584" y="982964"/>
            <a:ext cx="7200800" cy="1077218"/>
          </a:xfrm>
          <a:prstGeom prst="rect">
            <a:avLst/>
          </a:prstGeom>
        </p:spPr>
        <p:txBody>
          <a:bodyPr wrap="square">
            <a:spAutoFit/>
          </a:bodyPr>
          <a:lstStyle/>
          <a:p>
            <a:pPr lvl="0" algn="ctr">
              <a:lnSpc>
                <a:spcPct val="100000"/>
              </a:lnSpc>
              <a:spcBef>
                <a:spcPct val="0"/>
              </a:spcBef>
              <a:buNone/>
              <a:defRPr/>
            </a:pPr>
            <a:r>
              <a:rPr lang="en-GB" sz="3200" kern="0" dirty="0">
                <a:solidFill>
                  <a:srgbClr val="000000"/>
                </a:solidFill>
                <a:latin typeface="Arial"/>
                <a:ea typeface="ＭＳ Ｐゴシック"/>
              </a:rPr>
              <a:t>RIQAS Evaluation Intervals: </a:t>
            </a:r>
            <a:br>
              <a:rPr lang="en-GB" sz="3200" kern="0" dirty="0">
                <a:solidFill>
                  <a:srgbClr val="000000"/>
                </a:solidFill>
                <a:latin typeface="Arial"/>
                <a:ea typeface="ＭＳ Ｐゴシック"/>
              </a:rPr>
            </a:br>
            <a:r>
              <a:rPr lang="en-GB" sz="3200" kern="0" dirty="0">
                <a:solidFill>
                  <a:srgbClr val="000000"/>
                </a:solidFill>
                <a:latin typeface="Arial"/>
                <a:ea typeface="ＭＳ Ｐゴシック"/>
              </a:rPr>
              <a:t>TDPA      SDPA</a:t>
            </a:r>
          </a:p>
        </p:txBody>
      </p:sp>
    </p:spTree>
    <p:extLst>
      <p:ext uri="{BB962C8B-B14F-4D97-AF65-F5344CB8AC3E}">
        <p14:creationId xmlns:p14="http://schemas.microsoft.com/office/powerpoint/2010/main" val="3271161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382" y="2306470"/>
            <a:ext cx="8475260" cy="4154984"/>
          </a:xfrm>
          <a:prstGeom prst="rect">
            <a:avLst/>
          </a:prstGeom>
        </p:spPr>
        <p:txBody>
          <a:bodyPr wrap="square">
            <a:spAutoFit/>
          </a:bodyPr>
          <a:lstStyle/>
          <a:p>
            <a:r>
              <a:rPr lang="en-US" sz="3600" dirty="0"/>
              <a:t>SDPA = </a:t>
            </a:r>
            <a:r>
              <a:rPr lang="en-US" sz="3600" u="sng" dirty="0"/>
              <a:t>TDPA x Mean for Comparison</a:t>
            </a:r>
          </a:p>
          <a:p>
            <a:r>
              <a:rPr lang="en-US" sz="3600" dirty="0"/>
              <a:t>					t-value x 100</a:t>
            </a:r>
          </a:p>
          <a:p>
            <a:endParaRPr lang="en-US" sz="3200" dirty="0"/>
          </a:p>
          <a:p>
            <a:r>
              <a:rPr lang="en-US" sz="3200" dirty="0"/>
              <a:t>t-value = factor which represents the % of poor performers reflected in the TDPA </a:t>
            </a:r>
          </a:p>
          <a:p>
            <a:endParaRPr lang="en-US" sz="3200" dirty="0"/>
          </a:p>
          <a:p>
            <a:r>
              <a:rPr lang="en-US" sz="3200" dirty="0"/>
              <a:t>(t-value ~ 1.645 when ~10% laboratories achieve poor performance) </a:t>
            </a:r>
          </a:p>
        </p:txBody>
      </p:sp>
      <p:sp>
        <p:nvSpPr>
          <p:cNvPr id="3" name="Rectangle 2"/>
          <p:cNvSpPr/>
          <p:nvPr/>
        </p:nvSpPr>
        <p:spPr>
          <a:xfrm>
            <a:off x="2567608" y="1165754"/>
            <a:ext cx="7272808" cy="646331"/>
          </a:xfrm>
          <a:prstGeom prst="rect">
            <a:avLst/>
          </a:prstGeom>
        </p:spPr>
        <p:txBody>
          <a:bodyPr wrap="square">
            <a:spAutoFit/>
          </a:bodyPr>
          <a:lstStyle/>
          <a:p>
            <a:pPr lvl="0" algn="ctr">
              <a:lnSpc>
                <a:spcPct val="100000"/>
              </a:lnSpc>
              <a:spcBef>
                <a:spcPct val="0"/>
              </a:spcBef>
              <a:buNone/>
              <a:defRPr/>
            </a:pPr>
            <a:r>
              <a:rPr lang="en-GB" sz="3600" kern="0" dirty="0">
                <a:solidFill>
                  <a:srgbClr val="000000"/>
                </a:solidFill>
                <a:latin typeface="Arial"/>
                <a:ea typeface="ＭＳ Ｐゴシック"/>
              </a:rPr>
              <a:t>Using TDPA to calculate SDPA</a:t>
            </a:r>
          </a:p>
        </p:txBody>
      </p:sp>
    </p:spTree>
    <p:extLst>
      <p:ext uri="{BB962C8B-B14F-4D97-AF65-F5344CB8AC3E}">
        <p14:creationId xmlns:p14="http://schemas.microsoft.com/office/powerpoint/2010/main" val="1528330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050"/>
          <p:cNvSpPr>
            <a:spLocks noGrp="1" noChangeArrowheads="1"/>
          </p:cNvSpPr>
          <p:nvPr>
            <p:ph type="title"/>
          </p:nvPr>
        </p:nvSpPr>
        <p:spPr>
          <a:xfrm>
            <a:off x="1992313" y="1046845"/>
            <a:ext cx="8229600" cy="647601"/>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fontScale="90000"/>
          </a:bodyPr>
          <a:lstStyle/>
          <a:p>
            <a:pPr eaLnBrk="1" hangingPunct="1"/>
            <a:r>
              <a:rPr lang="en-GB" b="1" dirty="0"/>
              <a:t>Essentials of ISO 17043</a:t>
            </a:r>
          </a:p>
        </p:txBody>
      </p:sp>
      <p:sp>
        <p:nvSpPr>
          <p:cNvPr id="48131" name="Rectangle 2051"/>
          <p:cNvSpPr>
            <a:spLocks noGrp="1" noChangeArrowheads="1"/>
          </p:cNvSpPr>
          <p:nvPr>
            <p:ph idx="1"/>
          </p:nvPr>
        </p:nvSpPr>
        <p:spPr>
          <a:xfrm>
            <a:off x="2085975" y="1837854"/>
            <a:ext cx="8135938" cy="4932829"/>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lnSpcReduction="10000"/>
          </a:bodyPr>
          <a:lstStyle/>
          <a:p>
            <a:pPr eaLnBrk="1" hangingPunct="1"/>
            <a:r>
              <a:rPr lang="en-GB" sz="3200" dirty="0">
                <a:solidFill>
                  <a:schemeClr val="tx2">
                    <a:lumMod val="50000"/>
                  </a:schemeClr>
                </a:solidFill>
              </a:rPr>
              <a:t>Statistical design</a:t>
            </a:r>
          </a:p>
          <a:p>
            <a:pPr lvl="1" eaLnBrk="1" hangingPunct="1"/>
            <a:r>
              <a:rPr lang="en-GB" sz="3200" dirty="0">
                <a:solidFill>
                  <a:schemeClr val="tx2">
                    <a:lumMod val="60000"/>
                    <a:lumOff val="40000"/>
                  </a:schemeClr>
                </a:solidFill>
              </a:rPr>
              <a:t>Fit-for-purpose performance evaluation intervals</a:t>
            </a:r>
          </a:p>
          <a:p>
            <a:pPr lvl="1" eaLnBrk="1" hangingPunct="1"/>
            <a:r>
              <a:rPr lang="en-GB" sz="3200" dirty="0">
                <a:solidFill>
                  <a:schemeClr val="tx2">
                    <a:lumMod val="60000"/>
                    <a:lumOff val="40000"/>
                  </a:schemeClr>
                </a:solidFill>
              </a:rPr>
              <a:t>Known aspects of variability in samples</a:t>
            </a:r>
          </a:p>
          <a:p>
            <a:pPr lvl="1" eaLnBrk="1" hangingPunct="1"/>
            <a:r>
              <a:rPr lang="en-GB" sz="3200" dirty="0">
                <a:solidFill>
                  <a:schemeClr val="tx2">
                    <a:lumMod val="50000"/>
                  </a:schemeClr>
                </a:solidFill>
              </a:rPr>
              <a:t>Fit-for-purpose assigned values</a:t>
            </a:r>
          </a:p>
          <a:p>
            <a:pPr lvl="2" eaLnBrk="1" hangingPunct="1"/>
            <a:r>
              <a:rPr lang="en-GB" sz="3200" dirty="0">
                <a:solidFill>
                  <a:schemeClr val="tx2">
                    <a:lumMod val="50000"/>
                  </a:schemeClr>
                </a:solidFill>
              </a:rPr>
              <a:t>Appropriate handling of gross outliers</a:t>
            </a:r>
          </a:p>
          <a:p>
            <a:pPr lvl="2" eaLnBrk="1" hangingPunct="1"/>
            <a:r>
              <a:rPr lang="en-GB" sz="3200" dirty="0">
                <a:solidFill>
                  <a:schemeClr val="tx2">
                    <a:lumMod val="50000"/>
                  </a:schemeClr>
                </a:solidFill>
              </a:rPr>
              <a:t>Appropriate handling of statistical outliers </a:t>
            </a:r>
          </a:p>
          <a:p>
            <a:pPr lvl="2" eaLnBrk="1" hangingPunct="1"/>
            <a:r>
              <a:rPr lang="en-GB" sz="3200" dirty="0">
                <a:solidFill>
                  <a:schemeClr val="tx2">
                    <a:lumMod val="60000"/>
                    <a:lumOff val="40000"/>
                  </a:schemeClr>
                </a:solidFill>
              </a:rPr>
              <a:t>Robust statistics to calculate consensus means for comparison</a:t>
            </a:r>
          </a:p>
          <a:p>
            <a:pPr lvl="3" eaLnBrk="1" hangingPunct="1"/>
            <a:r>
              <a:rPr lang="en-GB" sz="2400" dirty="0">
                <a:solidFill>
                  <a:schemeClr val="tx2">
                    <a:lumMod val="60000"/>
                    <a:lumOff val="40000"/>
                  </a:schemeClr>
                </a:solidFill>
              </a:rPr>
              <a:t>Uncertainty of assigned value</a:t>
            </a:r>
          </a:p>
        </p:txBody>
      </p:sp>
    </p:spTree>
    <p:extLst>
      <p:ext uri="{BB962C8B-B14F-4D97-AF65-F5344CB8AC3E}">
        <p14:creationId xmlns:p14="http://schemas.microsoft.com/office/powerpoint/2010/main" val="326973396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73497" y="972213"/>
            <a:ext cx="7886700" cy="925985"/>
          </a:xfrm>
        </p:spPr>
        <p:txBody>
          <a:bodyPr/>
          <a:lstStyle/>
          <a:p>
            <a:pPr eaLnBrk="1" hangingPunct="1"/>
            <a:r>
              <a:rPr lang="en-GB" sz="3200" b="1" dirty="0"/>
              <a:t>Removal and Reporting of Gross Outliers</a:t>
            </a:r>
          </a:p>
        </p:txBody>
      </p:sp>
      <p:sp>
        <p:nvSpPr>
          <p:cNvPr id="2" name="Rectangle 1"/>
          <p:cNvSpPr/>
          <p:nvPr/>
        </p:nvSpPr>
        <p:spPr>
          <a:xfrm>
            <a:off x="2173497" y="1906713"/>
            <a:ext cx="8003184" cy="3970318"/>
          </a:xfrm>
          <a:prstGeom prst="rect">
            <a:avLst/>
          </a:prstGeom>
        </p:spPr>
        <p:txBody>
          <a:bodyPr wrap="square">
            <a:spAutoFit/>
          </a:bodyPr>
          <a:lstStyle/>
          <a:p>
            <a:pPr marL="457200" indent="-457200" fontAlgn="t">
              <a:buFont typeface="Arial" panose="020B0604020202020204" pitchFamily="34" charset="0"/>
              <a:buChar char="•"/>
            </a:pPr>
            <a:r>
              <a:rPr lang="en-GB" sz="2800" kern="0" dirty="0">
                <a:solidFill>
                  <a:srgbClr val="000000"/>
                </a:solidFill>
                <a:latin typeface="Arial"/>
                <a:ea typeface="ＭＳ Ｐゴシック"/>
              </a:rPr>
              <a:t>Gross Outliers identified using approved methods</a:t>
            </a:r>
          </a:p>
          <a:p>
            <a:pPr marL="457200" indent="-457200" fontAlgn="t">
              <a:buFont typeface="Arial" panose="020B0604020202020204" pitchFamily="34" charset="0"/>
              <a:buChar char="•"/>
            </a:pPr>
            <a:endParaRPr lang="en-GB" sz="2800" kern="0" dirty="0">
              <a:solidFill>
                <a:srgbClr val="000000"/>
              </a:solidFill>
              <a:latin typeface="Arial"/>
              <a:ea typeface="ＭＳ Ｐゴシック"/>
            </a:endParaRPr>
          </a:p>
          <a:p>
            <a:pPr marL="457200" indent="-457200" fontAlgn="t">
              <a:buFont typeface="Arial" panose="020B0604020202020204" pitchFamily="34" charset="0"/>
              <a:buChar char="•"/>
            </a:pPr>
            <a:r>
              <a:rPr lang="en-GB" sz="2800" kern="0" dirty="0">
                <a:solidFill>
                  <a:srgbClr val="000000"/>
                </a:solidFill>
                <a:latin typeface="Arial"/>
                <a:ea typeface="ＭＳ Ｐゴシック"/>
              </a:rPr>
              <a:t>Marked as “DE-ACTIVATED”</a:t>
            </a:r>
          </a:p>
          <a:p>
            <a:pPr marL="457200" indent="-457200" fontAlgn="t">
              <a:buFont typeface="Arial" panose="020B0604020202020204" pitchFamily="34" charset="0"/>
              <a:buChar char="•"/>
            </a:pPr>
            <a:endParaRPr lang="en-GB" sz="2800" kern="0" dirty="0">
              <a:solidFill>
                <a:srgbClr val="000000"/>
              </a:solidFill>
              <a:latin typeface="Arial"/>
              <a:ea typeface="ＭＳ Ｐゴシック"/>
            </a:endParaRPr>
          </a:p>
          <a:p>
            <a:pPr marL="457200" indent="-457200" fontAlgn="t">
              <a:buFont typeface="Arial" panose="020B0604020202020204" pitchFamily="34" charset="0"/>
              <a:buChar char="•"/>
            </a:pPr>
            <a:r>
              <a:rPr lang="en-GB" sz="2800" kern="0" dirty="0">
                <a:solidFill>
                  <a:srgbClr val="000000"/>
                </a:solidFill>
                <a:latin typeface="Arial"/>
                <a:ea typeface="ＭＳ Ｐゴシック"/>
              </a:rPr>
              <a:t>De-activated results are not used to generate statistics</a:t>
            </a:r>
          </a:p>
          <a:p>
            <a:pPr marL="457200" indent="-457200" fontAlgn="t">
              <a:buFont typeface="Arial" panose="020B0604020202020204" pitchFamily="34" charset="0"/>
              <a:buChar char="•"/>
            </a:pPr>
            <a:endParaRPr lang="en-GB" sz="2800" kern="0" dirty="0">
              <a:solidFill>
                <a:srgbClr val="000000"/>
              </a:solidFill>
              <a:latin typeface="Arial"/>
              <a:ea typeface="ＭＳ Ｐゴシック"/>
            </a:endParaRPr>
          </a:p>
          <a:p>
            <a:pPr marL="457200" indent="-457200" fontAlgn="t">
              <a:buFont typeface="Arial" panose="020B0604020202020204" pitchFamily="34" charset="0"/>
              <a:buChar char="•"/>
            </a:pPr>
            <a:r>
              <a:rPr lang="en-GB" sz="2800" kern="0" dirty="0">
                <a:solidFill>
                  <a:srgbClr val="000000"/>
                </a:solidFill>
                <a:latin typeface="Arial"/>
                <a:ea typeface="ＭＳ Ｐゴシック"/>
              </a:rPr>
              <a:t>De-activated results are stated on reports</a:t>
            </a:r>
          </a:p>
        </p:txBody>
      </p:sp>
    </p:spTree>
    <p:extLst>
      <p:ext uri="{BB962C8B-B14F-4D97-AF65-F5344CB8AC3E}">
        <p14:creationId xmlns:p14="http://schemas.microsoft.com/office/powerpoint/2010/main" val="2198270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268413"/>
            <a:ext cx="6904038"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0819" name="Oval 3"/>
          <p:cNvSpPr>
            <a:spLocks noChangeArrowheads="1"/>
          </p:cNvSpPr>
          <p:nvPr/>
        </p:nvSpPr>
        <p:spPr bwMode="auto">
          <a:xfrm>
            <a:off x="8112125" y="1628775"/>
            <a:ext cx="649288" cy="1944688"/>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0820" name="Text Box 4"/>
          <p:cNvSpPr txBox="1">
            <a:spLocks noChangeArrowheads="1"/>
          </p:cNvSpPr>
          <p:nvPr/>
        </p:nvSpPr>
        <p:spPr bwMode="auto">
          <a:xfrm>
            <a:off x="5448300" y="4005264"/>
            <a:ext cx="4897438" cy="1015663"/>
          </a:xfrm>
          <a:prstGeom prst="rect">
            <a:avLst/>
          </a:prstGeom>
          <a:solidFill>
            <a:schemeClr val="bg2"/>
          </a:solidFill>
          <a:ln w="38100">
            <a:solidFill>
              <a:srgbClr val="333399"/>
            </a:solidFill>
            <a:miter lim="800000"/>
            <a:headEnd/>
            <a:tailEnd/>
          </a:ln>
          <a:effectLst/>
        </p:spPr>
        <p:txBody>
          <a:bodyPr>
            <a:spAutoFit/>
          </a:bodyPr>
          <a:lstStyle/>
          <a:p>
            <a:pPr algn="ctr">
              <a:lnSpc>
                <a:spcPct val="100000"/>
              </a:lnSpc>
              <a:spcBef>
                <a:spcPct val="0"/>
              </a:spcBef>
              <a:buFontTx/>
              <a:buNone/>
              <a:defRPr/>
            </a:pPr>
            <a:r>
              <a:rPr lang="en-GB" sz="2000" b="1" dirty="0">
                <a:solidFill>
                  <a:srgbClr val="008000"/>
                </a:solidFill>
              </a:rPr>
              <a:t>These are highlighted on the report as </a:t>
            </a:r>
            <a:r>
              <a:rPr lang="en-GB" sz="2000" b="1" dirty="0">
                <a:solidFill>
                  <a:srgbClr val="FF0000"/>
                </a:solidFill>
              </a:rPr>
              <a:t>exclusions</a:t>
            </a:r>
            <a:r>
              <a:rPr lang="en-GB" sz="2000" b="1" dirty="0">
                <a:solidFill>
                  <a:srgbClr val="008000"/>
                </a:solidFill>
              </a:rPr>
              <a:t>, and generally represent about 5 -10% of results</a:t>
            </a:r>
          </a:p>
        </p:txBody>
      </p:sp>
    </p:spTree>
    <p:extLst>
      <p:ext uri="{BB962C8B-B14F-4D97-AF65-F5344CB8AC3E}">
        <p14:creationId xmlns:p14="http://schemas.microsoft.com/office/powerpoint/2010/main" val="1374165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70820"/>
                                        </p:tgtEl>
                                        <p:attrNameLst>
                                          <p:attrName>style.visibility</p:attrName>
                                        </p:attrNameLst>
                                      </p:cBhvr>
                                      <p:to>
                                        <p:strVal val="visible"/>
                                      </p:to>
                                    </p:set>
                                    <p:animEffect transition="in" filter="wipe(down)">
                                      <p:cBhvr>
                                        <p:cTn id="7" dur="500"/>
                                        <p:tgtEl>
                                          <p:spTgt spid="15708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70819"/>
                                        </p:tgtEl>
                                        <p:attrNameLst>
                                          <p:attrName>style.visibility</p:attrName>
                                        </p:attrNameLst>
                                      </p:cBhvr>
                                      <p:to>
                                        <p:strVal val="visible"/>
                                      </p:to>
                                    </p:set>
                                    <p:animEffect transition="in" filter="wipe(up)">
                                      <p:cBhvr>
                                        <p:cTn id="10" dur="500"/>
                                        <p:tgtEl>
                                          <p:spTgt spid="157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19" grpId="0" animBg="1"/>
      <p:bldP spid="157082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050"/>
          <p:cNvSpPr>
            <a:spLocks noGrp="1" noChangeArrowheads="1"/>
          </p:cNvSpPr>
          <p:nvPr>
            <p:ph type="title"/>
          </p:nvPr>
        </p:nvSpPr>
        <p:spPr>
          <a:xfrm>
            <a:off x="2010569" y="1023997"/>
            <a:ext cx="8229600" cy="647601"/>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fontScale="90000"/>
          </a:bodyPr>
          <a:lstStyle/>
          <a:p>
            <a:pPr eaLnBrk="1" hangingPunct="1"/>
            <a:r>
              <a:rPr lang="en-GB" b="1" dirty="0"/>
              <a:t>Essentials of ISO:17043</a:t>
            </a:r>
          </a:p>
        </p:txBody>
      </p:sp>
      <p:sp>
        <p:nvSpPr>
          <p:cNvPr id="48131" name="Rectangle 2051"/>
          <p:cNvSpPr>
            <a:spLocks noGrp="1" noChangeArrowheads="1"/>
          </p:cNvSpPr>
          <p:nvPr>
            <p:ph idx="1"/>
          </p:nvPr>
        </p:nvSpPr>
        <p:spPr>
          <a:xfrm>
            <a:off x="2057400" y="1917352"/>
            <a:ext cx="8135938" cy="4628591"/>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eaLnBrk="1" hangingPunct="1"/>
            <a:r>
              <a:rPr lang="en-GB" dirty="0"/>
              <a:t>Statistical design</a:t>
            </a:r>
          </a:p>
          <a:p>
            <a:pPr lvl="1" eaLnBrk="1" hangingPunct="1"/>
            <a:r>
              <a:rPr lang="en-GB" sz="2800" dirty="0">
                <a:solidFill>
                  <a:schemeClr val="bg1">
                    <a:lumMod val="75000"/>
                  </a:schemeClr>
                </a:solidFill>
              </a:rPr>
              <a:t>Fit-for-purpose performance evaluation intervals</a:t>
            </a:r>
          </a:p>
          <a:p>
            <a:pPr lvl="1" eaLnBrk="1" hangingPunct="1"/>
            <a:r>
              <a:rPr lang="en-GB" sz="2800" dirty="0">
                <a:solidFill>
                  <a:schemeClr val="bg1">
                    <a:lumMod val="75000"/>
                  </a:schemeClr>
                </a:solidFill>
              </a:rPr>
              <a:t>Known aspects of variability in samples</a:t>
            </a:r>
          </a:p>
          <a:p>
            <a:pPr lvl="1" eaLnBrk="1" hangingPunct="1"/>
            <a:r>
              <a:rPr lang="en-GB" sz="2800" dirty="0">
                <a:solidFill>
                  <a:schemeClr val="bg1">
                    <a:lumMod val="75000"/>
                  </a:schemeClr>
                </a:solidFill>
              </a:rPr>
              <a:t>Fit-for-purpose assigned values</a:t>
            </a:r>
          </a:p>
          <a:p>
            <a:pPr lvl="2" eaLnBrk="1" hangingPunct="1"/>
            <a:r>
              <a:rPr lang="en-GB" sz="2800" dirty="0">
                <a:solidFill>
                  <a:schemeClr val="bg1">
                    <a:lumMod val="75000"/>
                  </a:schemeClr>
                </a:solidFill>
              </a:rPr>
              <a:t>Appropriate handling of gross outliers</a:t>
            </a:r>
          </a:p>
          <a:p>
            <a:pPr lvl="2" eaLnBrk="1" hangingPunct="1"/>
            <a:r>
              <a:rPr lang="en-GB" sz="2800" dirty="0">
                <a:solidFill>
                  <a:schemeClr val="bg1">
                    <a:lumMod val="75000"/>
                  </a:schemeClr>
                </a:solidFill>
              </a:rPr>
              <a:t>Appropriate handling of statistical outliers </a:t>
            </a:r>
          </a:p>
          <a:p>
            <a:pPr lvl="2" eaLnBrk="1" hangingPunct="1"/>
            <a:r>
              <a:rPr lang="en-GB" sz="2800" dirty="0">
                <a:solidFill>
                  <a:schemeClr val="tx1">
                    <a:lumMod val="85000"/>
                    <a:lumOff val="15000"/>
                  </a:schemeClr>
                </a:solidFill>
              </a:rPr>
              <a:t>Robust statistics to calculate consensus means for comparison</a:t>
            </a:r>
          </a:p>
          <a:p>
            <a:pPr lvl="3" eaLnBrk="1" hangingPunct="1"/>
            <a:r>
              <a:rPr lang="en-GB" sz="2400" dirty="0">
                <a:solidFill>
                  <a:schemeClr val="tx1">
                    <a:lumMod val="85000"/>
                    <a:lumOff val="15000"/>
                  </a:schemeClr>
                </a:solidFill>
              </a:rPr>
              <a:t>Uncertainty of assigned value</a:t>
            </a:r>
          </a:p>
          <a:p>
            <a:pPr lvl="1" eaLnBrk="1" hangingPunct="1"/>
            <a:endParaRPr lang="en-GB" sz="2000" dirty="0">
              <a:solidFill>
                <a:srgbClr val="FF0000"/>
              </a:solidFill>
            </a:endParaRPr>
          </a:p>
          <a:p>
            <a:pPr eaLnBrk="1" hangingPunct="1"/>
            <a:endParaRPr lang="en-GB" sz="2400" dirty="0">
              <a:solidFill>
                <a:srgbClr val="FF0000"/>
              </a:solidFill>
            </a:endParaRPr>
          </a:p>
        </p:txBody>
      </p:sp>
    </p:spTree>
    <p:extLst>
      <p:ext uri="{BB962C8B-B14F-4D97-AF65-F5344CB8AC3E}">
        <p14:creationId xmlns:p14="http://schemas.microsoft.com/office/powerpoint/2010/main" val="117196184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3330" name="Rectangle 2"/>
          <p:cNvSpPr>
            <a:spLocks noGrp="1" noChangeArrowheads="1"/>
          </p:cNvSpPr>
          <p:nvPr>
            <p:ph type="title"/>
          </p:nvPr>
        </p:nvSpPr>
        <p:spPr>
          <a:xfrm>
            <a:off x="2188654" y="990848"/>
            <a:ext cx="7886700" cy="997993"/>
          </a:xfrm>
        </p:spPr>
        <p:txBody>
          <a:bodyPr/>
          <a:lstStyle/>
          <a:p>
            <a:pPr>
              <a:defRPr/>
            </a:pPr>
            <a:r>
              <a:rPr lang="en-GB" dirty="0"/>
              <a:t>Confidence in assigned value</a:t>
            </a:r>
          </a:p>
        </p:txBody>
      </p:sp>
      <p:pic>
        <p:nvPicPr>
          <p:cNvPr id="17412" name="Picture 4" descr="ISO IE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08" y="5253378"/>
            <a:ext cx="1480156" cy="131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91544" y="1988841"/>
            <a:ext cx="8280920" cy="3816429"/>
          </a:xfrm>
          <a:prstGeom prst="rect">
            <a:avLst/>
          </a:prstGeom>
        </p:spPr>
        <p:txBody>
          <a:bodyPr wrap="square">
            <a:spAutoFit/>
          </a:bodyPr>
          <a:lstStyle/>
          <a:p>
            <a:pPr marL="342900" indent="-342900">
              <a:defRPr/>
            </a:pPr>
            <a:r>
              <a:rPr lang="en-GB" sz="3200" kern="0" dirty="0">
                <a:solidFill>
                  <a:srgbClr val="000000"/>
                </a:solidFill>
                <a:latin typeface="Arial"/>
                <a:ea typeface="ＭＳ Ｐゴシック"/>
              </a:rPr>
              <a:t>“4.4.5.4 When a consensus value is used as the assigned value, the proficiency testing provider shall document the reason for that selection and shall estimate the uncertainty of the assigned value as described in the plan for the proficiency testing scheme."</a:t>
            </a:r>
          </a:p>
          <a:p>
            <a:endParaRPr lang="en-GB" dirty="0"/>
          </a:p>
        </p:txBody>
      </p:sp>
    </p:spTree>
    <p:extLst>
      <p:ext uri="{BB962C8B-B14F-4D97-AF65-F5344CB8AC3E}">
        <p14:creationId xmlns:p14="http://schemas.microsoft.com/office/powerpoint/2010/main" val="1961263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4354" name="Rectangle 2"/>
          <p:cNvSpPr>
            <a:spLocks noGrp="1" noChangeArrowheads="1"/>
          </p:cNvSpPr>
          <p:nvPr>
            <p:ph type="title"/>
          </p:nvPr>
        </p:nvSpPr>
        <p:spPr>
          <a:xfrm>
            <a:off x="2279576" y="980729"/>
            <a:ext cx="7886700" cy="1325563"/>
          </a:xfrm>
        </p:spPr>
        <p:txBody>
          <a:bodyPr/>
          <a:lstStyle/>
          <a:p>
            <a:pPr algn="ctr">
              <a:defRPr/>
            </a:pPr>
            <a:r>
              <a:rPr lang="en-GB" dirty="0">
                <a:latin typeface="Gill Sans" panose="020B0602020204020204" pitchFamily="34" charset="0"/>
              </a:rPr>
              <a:t>RIQAS</a:t>
            </a:r>
            <a:r>
              <a:rPr lang="en-GB" dirty="0"/>
              <a:t>: Confidence in assigned value</a:t>
            </a:r>
          </a:p>
        </p:txBody>
      </p:sp>
      <p:sp>
        <p:nvSpPr>
          <p:cNvPr id="18435" name="Rectangle 3"/>
          <p:cNvSpPr>
            <a:spLocks noChangeArrowheads="1"/>
          </p:cNvSpPr>
          <p:nvPr/>
        </p:nvSpPr>
        <p:spPr bwMode="auto">
          <a:xfrm>
            <a:off x="2279576" y="2881314"/>
            <a:ext cx="7886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00000"/>
              </a:lnSpc>
              <a:spcBef>
                <a:spcPct val="0"/>
              </a:spcBef>
              <a:buFontTx/>
              <a:buNone/>
            </a:pPr>
            <a:r>
              <a:rPr lang="en-GB" sz="2800" dirty="0">
                <a:latin typeface="Arial" pitchFamily="34" charset="0"/>
              </a:rPr>
              <a:t>The uncertainty (u</a:t>
            </a:r>
            <a:r>
              <a:rPr lang="en-GB" sz="2800" baseline="-25000" dirty="0">
                <a:latin typeface="Arial" pitchFamily="34" charset="0"/>
              </a:rPr>
              <a:t>m</a:t>
            </a:r>
            <a:r>
              <a:rPr lang="en-GB" sz="2800" dirty="0">
                <a:latin typeface="Arial" pitchFamily="34" charset="0"/>
              </a:rPr>
              <a:t>) associated with each mean for comparison is:</a:t>
            </a:r>
            <a:endParaRPr lang="en-GB" sz="2800" dirty="0">
              <a:latin typeface="Arial" pitchFamily="34" charset="0"/>
              <a:cs typeface="Times New Roman" pitchFamily="18" charset="0"/>
            </a:endParaRPr>
          </a:p>
          <a:p>
            <a:pPr>
              <a:lnSpc>
                <a:spcPct val="100000"/>
              </a:lnSpc>
              <a:spcBef>
                <a:spcPct val="0"/>
              </a:spcBef>
              <a:buFontTx/>
              <a:buNone/>
            </a:pPr>
            <a:r>
              <a:rPr lang="en-GB" sz="2800" dirty="0">
                <a:latin typeface="Arial" pitchFamily="34" charset="0"/>
                <a:cs typeface="Times New Roman" pitchFamily="18" charset="0"/>
              </a:rPr>
              <a:t> </a:t>
            </a:r>
          </a:p>
          <a:p>
            <a:pPr>
              <a:lnSpc>
                <a:spcPct val="100000"/>
              </a:lnSpc>
              <a:spcBef>
                <a:spcPct val="0"/>
              </a:spcBef>
              <a:buFontTx/>
              <a:buNone/>
            </a:pPr>
            <a:r>
              <a:rPr lang="en-GB" sz="2800" dirty="0">
                <a:latin typeface="Arial" pitchFamily="34" charset="0"/>
                <a:cs typeface="Times New Roman" pitchFamily="18" charset="0"/>
              </a:rPr>
              <a:t>U</a:t>
            </a:r>
            <a:r>
              <a:rPr lang="en-GB" sz="2800" baseline="-25000" dirty="0">
                <a:latin typeface="Arial" pitchFamily="34" charset="0"/>
                <a:cs typeface="Times New Roman" pitchFamily="18" charset="0"/>
              </a:rPr>
              <a:t>m</a:t>
            </a:r>
            <a:r>
              <a:rPr lang="en-GB" sz="2800" dirty="0">
                <a:latin typeface="Arial" pitchFamily="34" charset="0"/>
                <a:cs typeface="Times New Roman" pitchFamily="18" charset="0"/>
              </a:rPr>
              <a:t> =   </a:t>
            </a:r>
            <a:r>
              <a:rPr lang="en-GB" sz="2800" u="sng" dirty="0">
                <a:latin typeface="Arial" pitchFamily="34" charset="0"/>
                <a:cs typeface="Times New Roman" pitchFamily="18" charset="0"/>
              </a:rPr>
              <a:t>1.25 x SD </a:t>
            </a:r>
            <a:r>
              <a:rPr lang="en-GB" sz="2800" dirty="0">
                <a:latin typeface="Arial" pitchFamily="34" charset="0"/>
                <a:cs typeface="Times New Roman" pitchFamily="18" charset="0"/>
              </a:rPr>
              <a:t> must be &lt; 0.3 SDPA</a:t>
            </a:r>
          </a:p>
          <a:p>
            <a:pPr>
              <a:lnSpc>
                <a:spcPct val="100000"/>
              </a:lnSpc>
              <a:spcBef>
                <a:spcPct val="0"/>
              </a:spcBef>
              <a:buFontTx/>
              <a:buNone/>
            </a:pPr>
            <a:r>
              <a:rPr lang="en-GB" sz="2800" dirty="0">
                <a:latin typeface="Arial" pitchFamily="34" charset="0"/>
                <a:cs typeface="Times New Roman" pitchFamily="18" charset="0"/>
              </a:rPr>
              <a:t>	     </a:t>
            </a:r>
            <a:r>
              <a:rPr lang="en-GB" sz="3200" dirty="0">
                <a:latin typeface="Arial" pitchFamily="34" charset="0"/>
                <a:cs typeface="Times New Roman" pitchFamily="18" charset="0"/>
              </a:rPr>
              <a:t>√</a:t>
            </a:r>
            <a:r>
              <a:rPr lang="en-GB" sz="2800" dirty="0">
                <a:latin typeface="Arial" pitchFamily="34" charset="0"/>
                <a:cs typeface="Times New Roman" pitchFamily="18" charset="0"/>
              </a:rPr>
              <a:t> n</a:t>
            </a:r>
          </a:p>
          <a:p>
            <a:pPr>
              <a:lnSpc>
                <a:spcPct val="100000"/>
              </a:lnSpc>
              <a:spcBef>
                <a:spcPct val="0"/>
              </a:spcBef>
              <a:buFontTx/>
              <a:buNone/>
            </a:pPr>
            <a:r>
              <a:rPr lang="en-GB" sz="1600" dirty="0">
                <a:latin typeface="Arial" pitchFamily="34" charset="0"/>
              </a:rPr>
              <a:t> </a:t>
            </a:r>
          </a:p>
          <a:p>
            <a:pPr>
              <a:lnSpc>
                <a:spcPct val="100000"/>
              </a:lnSpc>
              <a:spcBef>
                <a:spcPct val="0"/>
              </a:spcBef>
              <a:buFontTx/>
              <a:buNone/>
            </a:pPr>
            <a:endParaRPr lang="en-GB" sz="1600" dirty="0">
              <a:latin typeface="Arial" pitchFamily="34" charset="0"/>
            </a:endParaRPr>
          </a:p>
          <a:p>
            <a:pPr>
              <a:lnSpc>
                <a:spcPct val="100000"/>
              </a:lnSpc>
              <a:spcBef>
                <a:spcPct val="0"/>
              </a:spcBef>
              <a:buFontTx/>
              <a:buNone/>
            </a:pPr>
            <a:r>
              <a:rPr lang="en-GB" sz="2000" dirty="0">
                <a:latin typeface="Arial" pitchFamily="34" charset="0"/>
              </a:rPr>
              <a:t>where SD is the calculated SD from the consensus of results</a:t>
            </a:r>
          </a:p>
        </p:txBody>
      </p:sp>
    </p:spTree>
    <p:extLst>
      <p:ext uri="{BB962C8B-B14F-4D97-AF65-F5344CB8AC3E}">
        <p14:creationId xmlns:p14="http://schemas.microsoft.com/office/powerpoint/2010/main" val="3433660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47712"/>
            <a:ext cx="10515600" cy="1325563"/>
          </a:xfrm>
        </p:spPr>
        <p:txBody>
          <a:bodyPr>
            <a:normAutofit/>
          </a:bodyPr>
          <a:lstStyle/>
          <a:p>
            <a:r>
              <a:rPr lang="en-GB" dirty="0"/>
              <a:t>Total Error</a:t>
            </a:r>
          </a:p>
        </p:txBody>
      </p:sp>
      <p:sp>
        <p:nvSpPr>
          <p:cNvPr id="3" name="Content Placeholder 2"/>
          <p:cNvSpPr>
            <a:spLocks noGrp="1"/>
          </p:cNvSpPr>
          <p:nvPr>
            <p:ph idx="1"/>
          </p:nvPr>
        </p:nvSpPr>
        <p:spPr>
          <a:xfrm>
            <a:off x="838200" y="2073275"/>
            <a:ext cx="10515600" cy="4351338"/>
          </a:xfrm>
        </p:spPr>
        <p:txBody>
          <a:bodyPr/>
          <a:lstStyle/>
          <a:p>
            <a:r>
              <a:rPr lang="en-GB" dirty="0"/>
              <a:t>Total Error (TE) or Total Analytical Error (TAE) represents the overall error in a test result that is attributed to imprecision (%CV) and inaccuracy (%Bias), it is the combination of both random and systematic errors</a:t>
            </a:r>
          </a:p>
          <a:p>
            <a:endParaRPr lang="en-GB" b="1" dirty="0"/>
          </a:p>
          <a:p>
            <a:r>
              <a:rPr lang="en-GB" b="1" dirty="0"/>
              <a:t>TE = %BIAS + (1.96 * %CV)</a:t>
            </a:r>
            <a:endParaRPr lang="en-GB" dirty="0"/>
          </a:p>
        </p:txBody>
      </p:sp>
    </p:spTree>
    <p:extLst>
      <p:ext uri="{BB962C8B-B14F-4D97-AF65-F5344CB8AC3E}">
        <p14:creationId xmlns:p14="http://schemas.microsoft.com/office/powerpoint/2010/main" val="413251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2146226" y="2636913"/>
            <a:ext cx="8153400"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0"/>
              </a:spcBef>
              <a:buFontTx/>
              <a:buNone/>
            </a:pPr>
            <a:r>
              <a:rPr lang="en-GB" sz="2800" dirty="0">
                <a:latin typeface="Arial" pitchFamily="34" charset="0"/>
                <a:cs typeface="Times New Roman" pitchFamily="18" charset="0"/>
              </a:rPr>
              <a:t>Each SDPA is compared to the </a:t>
            </a:r>
            <a:r>
              <a:rPr lang="en-GB" sz="2800" dirty="0">
                <a:latin typeface="Arial" pitchFamily="34" charset="0"/>
              </a:rPr>
              <a:t>calculated</a:t>
            </a:r>
            <a:r>
              <a:rPr lang="en-GB" sz="2800" dirty="0">
                <a:latin typeface="Arial" pitchFamily="34" charset="0"/>
                <a:cs typeface="Times New Roman" pitchFamily="18" charset="0"/>
              </a:rPr>
              <a:t> U</a:t>
            </a:r>
            <a:r>
              <a:rPr lang="en-GB" sz="2800" baseline="-25000" dirty="0">
                <a:latin typeface="Arial" pitchFamily="34" charset="0"/>
                <a:cs typeface="Times New Roman" pitchFamily="18" charset="0"/>
              </a:rPr>
              <a:t>m</a:t>
            </a:r>
            <a:endParaRPr lang="en-GB" sz="2800" dirty="0">
              <a:latin typeface="Arial" pitchFamily="34" charset="0"/>
              <a:cs typeface="Times New Roman" pitchFamily="18" charset="0"/>
            </a:endParaRPr>
          </a:p>
          <a:p>
            <a:pPr eaLnBrk="1" hangingPunct="1">
              <a:lnSpc>
                <a:spcPct val="100000"/>
              </a:lnSpc>
              <a:spcBef>
                <a:spcPct val="0"/>
              </a:spcBef>
              <a:buFontTx/>
              <a:buNone/>
            </a:pPr>
            <a:endParaRPr lang="en-GB" sz="2800" dirty="0">
              <a:latin typeface="Arial" pitchFamily="34" charset="0"/>
              <a:cs typeface="Times New Roman" pitchFamily="18" charset="0"/>
            </a:endParaRPr>
          </a:p>
          <a:p>
            <a:pPr eaLnBrk="1" hangingPunct="1">
              <a:lnSpc>
                <a:spcPct val="100000"/>
              </a:lnSpc>
              <a:spcBef>
                <a:spcPct val="0"/>
              </a:spcBef>
              <a:buFontTx/>
              <a:buNone/>
            </a:pPr>
            <a:r>
              <a:rPr lang="en-GB" sz="2800" dirty="0">
                <a:latin typeface="Arial" pitchFamily="34" charset="0"/>
                <a:cs typeface="Times New Roman" pitchFamily="18" charset="0"/>
              </a:rPr>
              <a:t>If u</a:t>
            </a:r>
            <a:r>
              <a:rPr lang="en-GB" sz="2800" baseline="-25000" dirty="0">
                <a:latin typeface="Arial" pitchFamily="34" charset="0"/>
                <a:cs typeface="Times New Roman" pitchFamily="18" charset="0"/>
              </a:rPr>
              <a:t>m</a:t>
            </a:r>
            <a:r>
              <a:rPr lang="en-GB" sz="2800" dirty="0">
                <a:latin typeface="Arial" pitchFamily="34" charset="0"/>
                <a:cs typeface="Times New Roman" pitchFamily="18" charset="0"/>
              </a:rPr>
              <a:t> is greater than 0.3 x SDPA, it is considered to be significant and needs to be combined with SDPA, as follows:</a:t>
            </a:r>
          </a:p>
          <a:p>
            <a:pPr eaLnBrk="1" hangingPunct="1">
              <a:lnSpc>
                <a:spcPct val="100000"/>
              </a:lnSpc>
              <a:spcBef>
                <a:spcPct val="0"/>
              </a:spcBef>
              <a:buFontTx/>
              <a:buNone/>
            </a:pPr>
            <a:r>
              <a:rPr lang="en-GB" sz="2800" dirty="0">
                <a:latin typeface="Arial" pitchFamily="34" charset="0"/>
                <a:cs typeface="Times New Roman" pitchFamily="18" charset="0"/>
              </a:rPr>
              <a:t> </a:t>
            </a:r>
          </a:p>
          <a:p>
            <a:pPr eaLnBrk="1" hangingPunct="1">
              <a:lnSpc>
                <a:spcPct val="100000"/>
              </a:lnSpc>
              <a:spcBef>
                <a:spcPct val="0"/>
              </a:spcBef>
              <a:buFontTx/>
              <a:buNone/>
            </a:pPr>
            <a:r>
              <a:rPr lang="en-GB" sz="2800" dirty="0">
                <a:latin typeface="Arial" pitchFamily="34" charset="0"/>
                <a:cs typeface="Times New Roman" pitchFamily="18" charset="0"/>
              </a:rPr>
              <a:t>SDPA</a:t>
            </a:r>
            <a:r>
              <a:rPr lang="en-GB" sz="2800" baseline="-30000" dirty="0">
                <a:latin typeface="Arial" pitchFamily="34" charset="0"/>
                <a:cs typeface="Times New Roman" pitchFamily="18" charset="0"/>
              </a:rPr>
              <a:t>adjusted</a:t>
            </a:r>
            <a:r>
              <a:rPr lang="en-GB" sz="2800" dirty="0">
                <a:latin typeface="Arial" pitchFamily="34" charset="0"/>
                <a:cs typeface="Times New Roman" pitchFamily="18" charset="0"/>
              </a:rPr>
              <a:t>  =  </a:t>
            </a:r>
            <a:r>
              <a:rPr lang="en-GB" sz="3600" dirty="0">
                <a:latin typeface="Arial" pitchFamily="34" charset="0"/>
                <a:cs typeface="Times New Roman" pitchFamily="18" charset="0"/>
              </a:rPr>
              <a:t>√</a:t>
            </a:r>
            <a:r>
              <a:rPr lang="en-GB" sz="2800" dirty="0">
                <a:latin typeface="Arial" pitchFamily="34" charset="0"/>
                <a:cs typeface="Times New Roman" pitchFamily="18" charset="0"/>
              </a:rPr>
              <a:t> u</a:t>
            </a:r>
            <a:r>
              <a:rPr lang="en-GB" sz="2800" baseline="-25000" dirty="0">
                <a:latin typeface="Arial" pitchFamily="34" charset="0"/>
                <a:cs typeface="Times New Roman" pitchFamily="18" charset="0"/>
              </a:rPr>
              <a:t>m</a:t>
            </a:r>
            <a:r>
              <a:rPr lang="en-GB" sz="2800" baseline="30000" dirty="0">
                <a:latin typeface="Arial" pitchFamily="34" charset="0"/>
                <a:cs typeface="Times New Roman" pitchFamily="18" charset="0"/>
              </a:rPr>
              <a:t>2</a:t>
            </a:r>
            <a:r>
              <a:rPr lang="en-GB" sz="2800" dirty="0">
                <a:latin typeface="Arial" pitchFamily="34" charset="0"/>
                <a:cs typeface="Times New Roman" pitchFamily="18" charset="0"/>
              </a:rPr>
              <a:t> + SDPA</a:t>
            </a:r>
            <a:r>
              <a:rPr lang="en-GB" sz="2800" baseline="30000" dirty="0">
                <a:latin typeface="Arial" pitchFamily="34" charset="0"/>
                <a:cs typeface="Times New Roman" pitchFamily="18" charset="0"/>
              </a:rPr>
              <a:t>2</a:t>
            </a:r>
            <a:endParaRPr lang="en-GB" sz="2800" dirty="0">
              <a:latin typeface="Arial" pitchFamily="34" charset="0"/>
              <a:cs typeface="Times New Roman" pitchFamily="18" charset="0"/>
            </a:endParaRPr>
          </a:p>
          <a:p>
            <a:pPr eaLnBrk="1" hangingPunct="1">
              <a:lnSpc>
                <a:spcPct val="100000"/>
              </a:lnSpc>
              <a:spcBef>
                <a:spcPct val="0"/>
              </a:spcBef>
              <a:buFontTx/>
              <a:buNone/>
            </a:pPr>
            <a:endParaRPr lang="en-GB" sz="2800" dirty="0">
              <a:latin typeface="Arial" pitchFamily="34" charset="0"/>
            </a:endParaRPr>
          </a:p>
        </p:txBody>
      </p:sp>
      <p:sp>
        <p:nvSpPr>
          <p:cNvPr id="6" name="Rectangle 2"/>
          <p:cNvSpPr>
            <a:spLocks noGrp="1" noChangeArrowheads="1"/>
          </p:cNvSpPr>
          <p:nvPr>
            <p:ph type="title"/>
          </p:nvPr>
        </p:nvSpPr>
        <p:spPr>
          <a:xfrm>
            <a:off x="2279576" y="980729"/>
            <a:ext cx="7886700" cy="1325563"/>
          </a:xfrm>
        </p:spPr>
        <p:txBody>
          <a:bodyPr/>
          <a:lstStyle/>
          <a:p>
            <a:pPr algn="ctr">
              <a:defRPr/>
            </a:pPr>
            <a:r>
              <a:rPr lang="en-GB" dirty="0">
                <a:latin typeface="Gill Sans" panose="020B0602020204020204" pitchFamily="34" charset="0"/>
              </a:rPr>
              <a:t>RIQAS</a:t>
            </a:r>
            <a:r>
              <a:rPr lang="en-GB" dirty="0"/>
              <a:t>: Confidence in assigned value</a:t>
            </a:r>
          </a:p>
        </p:txBody>
      </p:sp>
    </p:spTree>
    <p:extLst>
      <p:ext uri="{BB962C8B-B14F-4D97-AF65-F5344CB8AC3E}">
        <p14:creationId xmlns:p14="http://schemas.microsoft.com/office/powerpoint/2010/main" val="777452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2146226" y="2708920"/>
            <a:ext cx="8153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0"/>
              </a:spcBef>
              <a:buFontTx/>
              <a:buNone/>
            </a:pPr>
            <a:r>
              <a:rPr lang="en-GB" sz="2800" dirty="0">
                <a:latin typeface="Arial" pitchFamily="34" charset="0"/>
                <a:cs typeface="Times New Roman" pitchFamily="18" charset="0"/>
              </a:rPr>
              <a:t>If u</a:t>
            </a:r>
            <a:r>
              <a:rPr lang="en-GB" sz="2800" baseline="-25000" dirty="0">
                <a:latin typeface="Arial" pitchFamily="34" charset="0"/>
                <a:cs typeface="Times New Roman" pitchFamily="18" charset="0"/>
              </a:rPr>
              <a:t>m</a:t>
            </a:r>
            <a:r>
              <a:rPr lang="en-GB" sz="2800" dirty="0">
                <a:latin typeface="Arial" pitchFamily="34" charset="0"/>
                <a:cs typeface="Times New Roman" pitchFamily="18" charset="0"/>
              </a:rPr>
              <a:t> is less than 0.3 x SDPA, it is considered to be insignificant and</a:t>
            </a:r>
          </a:p>
          <a:p>
            <a:pPr eaLnBrk="1" hangingPunct="1">
              <a:lnSpc>
                <a:spcPct val="100000"/>
              </a:lnSpc>
              <a:spcBef>
                <a:spcPct val="0"/>
              </a:spcBef>
            </a:pPr>
            <a:endParaRPr lang="en-GB" sz="2800" dirty="0">
              <a:latin typeface="Arial" pitchFamily="34" charset="0"/>
              <a:cs typeface="Times New Roman" pitchFamily="18" charset="0"/>
            </a:endParaRPr>
          </a:p>
          <a:p>
            <a:pPr eaLnBrk="1" hangingPunct="1">
              <a:lnSpc>
                <a:spcPct val="100000"/>
              </a:lnSpc>
              <a:spcBef>
                <a:spcPct val="0"/>
              </a:spcBef>
              <a:buFontTx/>
              <a:buNone/>
            </a:pPr>
            <a:r>
              <a:rPr lang="en-GB" sz="2800" dirty="0">
                <a:latin typeface="Arial" pitchFamily="34" charset="0"/>
                <a:cs typeface="Times New Roman" pitchFamily="18" charset="0"/>
              </a:rPr>
              <a:t> </a:t>
            </a:r>
          </a:p>
          <a:p>
            <a:pPr eaLnBrk="1" hangingPunct="1">
              <a:lnSpc>
                <a:spcPct val="100000"/>
              </a:lnSpc>
              <a:spcBef>
                <a:spcPct val="0"/>
              </a:spcBef>
              <a:buFontTx/>
              <a:buNone/>
            </a:pPr>
            <a:r>
              <a:rPr lang="en-GB" sz="2800" dirty="0">
                <a:latin typeface="Arial" pitchFamily="34" charset="0"/>
                <a:cs typeface="Times New Roman" pitchFamily="18" charset="0"/>
              </a:rPr>
              <a:t>SDPA</a:t>
            </a:r>
            <a:r>
              <a:rPr lang="en-GB" sz="2800" baseline="-30000" dirty="0">
                <a:latin typeface="Arial" pitchFamily="34" charset="0"/>
                <a:cs typeface="Times New Roman" pitchFamily="18" charset="0"/>
              </a:rPr>
              <a:t>adjusted</a:t>
            </a:r>
            <a:r>
              <a:rPr lang="en-GB" sz="2800" dirty="0">
                <a:latin typeface="Arial" pitchFamily="34" charset="0"/>
                <a:cs typeface="Times New Roman" pitchFamily="18" charset="0"/>
              </a:rPr>
              <a:t>  =  SDPA</a:t>
            </a:r>
          </a:p>
          <a:p>
            <a:pPr eaLnBrk="1" hangingPunct="1">
              <a:lnSpc>
                <a:spcPct val="100000"/>
              </a:lnSpc>
              <a:spcBef>
                <a:spcPct val="0"/>
              </a:spcBef>
              <a:buFontTx/>
              <a:buNone/>
            </a:pPr>
            <a:endParaRPr lang="en-GB" sz="2800" dirty="0">
              <a:latin typeface="Arial" pitchFamily="34" charset="0"/>
            </a:endParaRPr>
          </a:p>
        </p:txBody>
      </p:sp>
      <p:sp>
        <p:nvSpPr>
          <p:cNvPr id="6" name="Rectangle 2"/>
          <p:cNvSpPr>
            <a:spLocks noGrp="1" noChangeArrowheads="1"/>
          </p:cNvSpPr>
          <p:nvPr>
            <p:ph type="title"/>
          </p:nvPr>
        </p:nvSpPr>
        <p:spPr>
          <a:xfrm>
            <a:off x="2279576" y="980729"/>
            <a:ext cx="7886700" cy="1325563"/>
          </a:xfrm>
        </p:spPr>
        <p:txBody>
          <a:bodyPr/>
          <a:lstStyle/>
          <a:p>
            <a:pPr algn="ctr">
              <a:defRPr/>
            </a:pPr>
            <a:r>
              <a:rPr lang="en-GB" dirty="0">
                <a:latin typeface="Gill Sans" panose="020B0602020204020204" pitchFamily="34" charset="0"/>
              </a:rPr>
              <a:t>RIQAS</a:t>
            </a:r>
            <a:r>
              <a:rPr lang="en-GB" dirty="0"/>
              <a:t>: Confidence in assigned value</a:t>
            </a:r>
          </a:p>
        </p:txBody>
      </p:sp>
    </p:spTree>
    <p:extLst>
      <p:ext uri="{BB962C8B-B14F-4D97-AF65-F5344CB8AC3E}">
        <p14:creationId xmlns:p14="http://schemas.microsoft.com/office/powerpoint/2010/main" val="4048922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7426" name="Rectangle 2"/>
          <p:cNvSpPr>
            <a:spLocks noGrp="1" noChangeArrowheads="1"/>
          </p:cNvSpPr>
          <p:nvPr>
            <p:ph type="title"/>
          </p:nvPr>
        </p:nvSpPr>
        <p:spPr>
          <a:xfrm>
            <a:off x="2152650" y="853877"/>
            <a:ext cx="7886700" cy="1325563"/>
          </a:xfrm>
          <a:ln>
            <a:noFill/>
            <a:miter lim="800000"/>
            <a:headEnd/>
            <a:tailEnd/>
          </a:ln>
        </p:spPr>
        <p:txBody>
          <a:bodyPr>
            <a:normAutofit/>
          </a:bodyPr>
          <a:lstStyle/>
          <a:p>
            <a:pPr>
              <a:defRPr/>
            </a:pPr>
            <a:r>
              <a:rPr lang="en-GB" sz="2400" dirty="0">
                <a:latin typeface="Arial" panose="020B0604020202020204" pitchFamily="34" charset="0"/>
                <a:cs typeface="Arial" panose="020B0604020202020204" pitchFamily="34" charset="0"/>
              </a:rPr>
              <a:t>Uncertainty of assigned value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presented with all means for comparison</a:t>
            </a:r>
          </a:p>
        </p:txBody>
      </p:sp>
      <p:sp>
        <p:nvSpPr>
          <p:cNvPr id="3047428" name="Rectangle 4"/>
          <p:cNvSpPr>
            <a:spLocks noChangeArrowheads="1"/>
          </p:cNvSpPr>
          <p:nvPr/>
        </p:nvSpPr>
        <p:spPr bwMode="auto">
          <a:xfrm>
            <a:off x="3915697" y="5195888"/>
            <a:ext cx="5029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lnSpc>
                <a:spcPct val="100000"/>
              </a:lnSpc>
              <a:spcBef>
                <a:spcPct val="0"/>
              </a:spcBef>
              <a:buFontTx/>
              <a:buNone/>
              <a:defRPr/>
            </a:pPr>
            <a:r>
              <a:rPr lang="en-GB" sz="2000" dirty="0">
                <a:latin typeface="Arial" charset="0"/>
                <a:ea typeface="ＭＳ Ｐゴシック" pitchFamily="-110" charset="-128"/>
              </a:rPr>
              <a:t>If uncertainty is significantly large, it is combined with SDPA, and marked “a”</a:t>
            </a:r>
          </a:p>
        </p:txBody>
      </p:sp>
      <p:sp>
        <p:nvSpPr>
          <p:cNvPr id="21508" name="AutoShape 5"/>
          <p:cNvSpPr>
            <a:spLocks noChangeArrowheads="1"/>
          </p:cNvSpPr>
          <p:nvPr/>
        </p:nvSpPr>
        <p:spPr bwMode="auto">
          <a:xfrm>
            <a:off x="8229600" y="2743200"/>
            <a:ext cx="381000" cy="533400"/>
          </a:xfrm>
          <a:prstGeom prst="downArrow">
            <a:avLst>
              <a:gd name="adj1" fmla="val 50000"/>
              <a:gd name="adj2" fmla="val 3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09" name="Group 9"/>
          <p:cNvGrpSpPr>
            <a:grpSpLocks noChangeAspect="1"/>
          </p:cNvGrpSpPr>
          <p:nvPr/>
        </p:nvGrpSpPr>
        <p:grpSpPr bwMode="auto">
          <a:xfrm>
            <a:off x="1905000" y="2427586"/>
            <a:ext cx="8223250" cy="2441575"/>
            <a:chOff x="240" y="1680"/>
            <a:chExt cx="5180" cy="1538"/>
          </a:xfrm>
        </p:grpSpPr>
        <p:sp>
          <p:nvSpPr>
            <p:cNvPr id="21511" name="AutoShape 8"/>
            <p:cNvSpPr>
              <a:spLocks noChangeAspect="1" noChangeArrowheads="1" noTextEdit="1"/>
            </p:cNvSpPr>
            <p:nvPr/>
          </p:nvSpPr>
          <p:spPr bwMode="auto">
            <a:xfrm>
              <a:off x="240" y="1680"/>
              <a:ext cx="5180"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151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680"/>
              <a:ext cx="5187"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AutoShape 6"/>
          <p:cNvSpPr>
            <a:spLocks noChangeArrowheads="1"/>
          </p:cNvSpPr>
          <p:nvPr/>
        </p:nvSpPr>
        <p:spPr bwMode="auto">
          <a:xfrm>
            <a:off x="9144000" y="5029200"/>
            <a:ext cx="381000" cy="609600"/>
          </a:xfrm>
          <a:prstGeom prst="upArrow">
            <a:avLst>
              <a:gd name="adj1" fmla="val 50000"/>
              <a:gd name="adj2" fmla="val 4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95969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8450" name="Rectangle 2"/>
          <p:cNvSpPr>
            <a:spLocks noGrp="1" noChangeArrowheads="1"/>
          </p:cNvSpPr>
          <p:nvPr>
            <p:ph type="title"/>
          </p:nvPr>
        </p:nvSpPr>
        <p:spPr>
          <a:xfrm>
            <a:off x="1919536" y="807294"/>
            <a:ext cx="8291264" cy="1325563"/>
          </a:xfrm>
        </p:spPr>
        <p:txBody>
          <a:bodyPr>
            <a:normAutofit/>
          </a:bodyPr>
          <a:lstStyle/>
          <a:p>
            <a:pPr>
              <a:defRPr/>
            </a:pPr>
            <a:r>
              <a:rPr lang="en-GB" sz="4000" dirty="0">
                <a:latin typeface="Arial" panose="020B0604020202020204" pitchFamily="34" charset="0"/>
                <a:cs typeface="Arial" panose="020B0604020202020204" pitchFamily="34" charset="0"/>
              </a:rPr>
              <a:t>Using SDPA</a:t>
            </a:r>
            <a:r>
              <a:rPr lang="en-GB" sz="4000" baseline="-25000" dirty="0">
                <a:latin typeface="Arial" panose="020B0604020202020204" pitchFamily="34" charset="0"/>
                <a:cs typeface="Arial" panose="020B0604020202020204" pitchFamily="34" charset="0"/>
              </a:rPr>
              <a:t>adjusted</a:t>
            </a:r>
            <a:r>
              <a:rPr lang="en-GB" sz="4000" dirty="0">
                <a:latin typeface="Arial" panose="020B0604020202020204" pitchFamily="34" charset="0"/>
                <a:cs typeface="Arial" panose="020B0604020202020204" pitchFamily="34" charset="0"/>
              </a:rPr>
              <a:t> to calculate SDI</a:t>
            </a:r>
          </a:p>
        </p:txBody>
      </p:sp>
      <p:sp>
        <p:nvSpPr>
          <p:cNvPr id="22531" name="Rectangle 3"/>
          <p:cNvSpPr>
            <a:spLocks noChangeArrowheads="1"/>
          </p:cNvSpPr>
          <p:nvPr/>
        </p:nvSpPr>
        <p:spPr bwMode="auto">
          <a:xfrm>
            <a:off x="2057400" y="28194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0"/>
              </a:spcBef>
              <a:buFontTx/>
              <a:buNone/>
            </a:pPr>
            <a:r>
              <a:rPr lang="en-GB" sz="2800" dirty="0">
                <a:latin typeface="Arial" pitchFamily="34" charset="0"/>
                <a:cs typeface="Times New Roman" pitchFamily="18" charset="0"/>
              </a:rPr>
              <a:t>SDI   =    </a:t>
            </a:r>
            <a:r>
              <a:rPr lang="en-GB" sz="2800" u="sng" dirty="0">
                <a:latin typeface="Arial" pitchFamily="34" charset="0"/>
                <a:cs typeface="Times New Roman" pitchFamily="18" charset="0"/>
              </a:rPr>
              <a:t>participant’s result – MFC</a:t>
            </a:r>
            <a:endParaRPr lang="en-GB" sz="2800" dirty="0">
              <a:latin typeface="Arial" pitchFamily="34" charset="0"/>
              <a:cs typeface="Times New Roman" pitchFamily="18" charset="0"/>
            </a:endParaRPr>
          </a:p>
          <a:p>
            <a:pPr eaLnBrk="1" hangingPunct="1">
              <a:lnSpc>
                <a:spcPct val="100000"/>
              </a:lnSpc>
              <a:spcBef>
                <a:spcPct val="0"/>
              </a:spcBef>
              <a:buFontTx/>
              <a:buNone/>
            </a:pPr>
            <a:r>
              <a:rPr lang="en-GB" sz="2800" dirty="0">
                <a:latin typeface="Arial" pitchFamily="34" charset="0"/>
                <a:cs typeface="Times New Roman" pitchFamily="18" charset="0"/>
              </a:rPr>
              <a:t>	                    SDPA</a:t>
            </a:r>
            <a:r>
              <a:rPr lang="en-GB" sz="2800" baseline="-30000" dirty="0">
                <a:latin typeface="Arial" pitchFamily="34" charset="0"/>
                <a:cs typeface="Times New Roman" pitchFamily="18" charset="0"/>
              </a:rPr>
              <a:t>adjusted</a:t>
            </a:r>
          </a:p>
        </p:txBody>
      </p:sp>
      <p:sp>
        <p:nvSpPr>
          <p:cNvPr id="22532" name="Text Box 4"/>
          <p:cNvSpPr txBox="1">
            <a:spLocks noChangeArrowheads="1"/>
          </p:cNvSpPr>
          <p:nvPr/>
        </p:nvSpPr>
        <p:spPr bwMode="auto">
          <a:xfrm>
            <a:off x="2209800" y="44196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endParaRPr lang="en-US" sz="1800" b="0">
              <a:latin typeface="Arial" pitchFamily="34" charset="0"/>
            </a:endParaRPr>
          </a:p>
        </p:txBody>
      </p:sp>
      <p:sp>
        <p:nvSpPr>
          <p:cNvPr id="22533" name="Text Box 5"/>
          <p:cNvSpPr txBox="1">
            <a:spLocks noChangeArrowheads="1"/>
          </p:cNvSpPr>
          <p:nvPr/>
        </p:nvSpPr>
        <p:spPr bwMode="auto">
          <a:xfrm>
            <a:off x="2193926" y="4652870"/>
            <a:ext cx="77882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b="0" dirty="0">
                <a:latin typeface="Arial" pitchFamily="34" charset="0"/>
              </a:rPr>
              <a:t>SDI performance closely mirrors Target Score performance since SDPA is directly related to TDPA</a:t>
            </a:r>
          </a:p>
          <a:p>
            <a:pPr eaLnBrk="1" hangingPunct="1">
              <a:lnSpc>
                <a:spcPct val="100000"/>
              </a:lnSpc>
              <a:spcBef>
                <a:spcPct val="0"/>
              </a:spcBef>
              <a:buFontTx/>
              <a:buNone/>
            </a:pPr>
            <a:endParaRPr lang="en-GB" sz="1800" b="0" dirty="0">
              <a:latin typeface="Arial" pitchFamily="34" charset="0"/>
            </a:endParaRPr>
          </a:p>
        </p:txBody>
      </p:sp>
    </p:spTree>
    <p:extLst>
      <p:ext uri="{BB962C8B-B14F-4D97-AF65-F5344CB8AC3E}">
        <p14:creationId xmlns:p14="http://schemas.microsoft.com/office/powerpoint/2010/main" val="3351263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050"/>
          <p:cNvSpPr txBox="1">
            <a:spLocks noChangeArrowheads="1"/>
          </p:cNvSpPr>
          <p:nvPr/>
        </p:nvSpPr>
        <p:spPr bwMode="auto">
          <a:xfrm>
            <a:off x="1752600" y="975691"/>
            <a:ext cx="311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latin typeface="Arial" pitchFamily="34" charset="0"/>
              </a:rPr>
              <a:t>‘Your result’ section</a:t>
            </a:r>
          </a:p>
        </p:txBody>
      </p:sp>
      <p:sp>
        <p:nvSpPr>
          <p:cNvPr id="28675" name="Text Box 2051"/>
          <p:cNvSpPr txBox="1">
            <a:spLocks noChangeArrowheads="1"/>
          </p:cNvSpPr>
          <p:nvPr/>
        </p:nvSpPr>
        <p:spPr bwMode="auto">
          <a:xfrm>
            <a:off x="1752600" y="5029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endParaRPr lang="en-US" sz="2400">
              <a:latin typeface="Arial" pitchFamily="34" charset="0"/>
            </a:endParaRPr>
          </a:p>
        </p:txBody>
      </p:sp>
      <p:sp>
        <p:nvSpPr>
          <p:cNvPr id="28676" name="Text Box 2053"/>
          <p:cNvSpPr txBox="1">
            <a:spLocks noChangeArrowheads="1"/>
          </p:cNvSpPr>
          <p:nvPr/>
        </p:nvSpPr>
        <p:spPr bwMode="auto">
          <a:xfrm>
            <a:off x="2261421" y="5638801"/>
            <a:ext cx="49532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eaLnBrk="1" hangingPunct="1">
              <a:lnSpc>
                <a:spcPct val="100000"/>
              </a:lnSpc>
              <a:spcBef>
                <a:spcPct val="0"/>
              </a:spcBef>
              <a:buFontTx/>
              <a:buNone/>
            </a:pPr>
            <a:r>
              <a:rPr lang="en-GB" sz="2400" dirty="0">
                <a:solidFill>
                  <a:srgbClr val="0070C0"/>
                </a:solidFill>
                <a:latin typeface="Arial" pitchFamily="34" charset="0"/>
              </a:rPr>
              <a:t>SDI calculated using SDPA</a:t>
            </a:r>
            <a:r>
              <a:rPr lang="en-GB" sz="2400" baseline="-25000" dirty="0">
                <a:solidFill>
                  <a:srgbClr val="0070C0"/>
                </a:solidFill>
                <a:latin typeface="Arial" pitchFamily="34" charset="0"/>
              </a:rPr>
              <a:t>adjusted</a:t>
            </a:r>
          </a:p>
          <a:p>
            <a:pPr eaLnBrk="1" hangingPunct="1">
              <a:lnSpc>
                <a:spcPct val="100000"/>
              </a:lnSpc>
              <a:spcBef>
                <a:spcPct val="0"/>
              </a:spcBef>
              <a:buFontTx/>
              <a:buNone/>
            </a:pPr>
            <a:r>
              <a:rPr lang="en-GB" sz="2400" dirty="0">
                <a:solidFill>
                  <a:srgbClr val="0070C0"/>
                </a:solidFill>
                <a:latin typeface="Arial" pitchFamily="34" charset="0"/>
              </a:rPr>
              <a:t>TS calculated using TDPA</a:t>
            </a:r>
          </a:p>
        </p:txBody>
      </p:sp>
      <p:sp>
        <p:nvSpPr>
          <p:cNvPr id="28677" name="Rectangle 2055"/>
          <p:cNvSpPr>
            <a:spLocks noChangeArrowheads="1"/>
          </p:cNvSpPr>
          <p:nvPr/>
        </p:nvSpPr>
        <p:spPr bwMode="auto">
          <a:xfrm>
            <a:off x="2819400" y="5029200"/>
            <a:ext cx="502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sp>
        <p:nvSpPr>
          <p:cNvPr id="28678" name="Rectangle 2056"/>
          <p:cNvSpPr>
            <a:spLocks noChangeArrowheads="1"/>
          </p:cNvSpPr>
          <p:nvPr/>
        </p:nvSpPr>
        <p:spPr bwMode="auto">
          <a:xfrm>
            <a:off x="2895600" y="5029200"/>
            <a:ext cx="4953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spcBef>
                <a:spcPct val="0"/>
              </a:spcBef>
              <a:buFontTx/>
              <a:buNone/>
            </a:pPr>
            <a:endParaRPr lang="en-US">
              <a:latin typeface="Arial" pitchFamily="34" charset="0"/>
            </a:endParaRPr>
          </a:p>
        </p:txBody>
      </p:sp>
      <p:pic>
        <p:nvPicPr>
          <p:cNvPr id="5" name="Picture 4"/>
          <p:cNvPicPr>
            <a:picLocks noChangeAspect="1"/>
          </p:cNvPicPr>
          <p:nvPr/>
        </p:nvPicPr>
        <p:blipFill>
          <a:blip r:embed="rId2"/>
          <a:stretch>
            <a:fillRect/>
          </a:stretch>
        </p:blipFill>
        <p:spPr>
          <a:xfrm>
            <a:off x="1966456" y="1469763"/>
            <a:ext cx="8321623" cy="4064262"/>
          </a:xfrm>
          <a:prstGeom prst="rect">
            <a:avLst/>
          </a:prstGeom>
        </p:spPr>
      </p:pic>
      <p:cxnSp>
        <p:nvCxnSpPr>
          <p:cNvPr id="8" name="Straight Connector 7"/>
          <p:cNvCxnSpPr/>
          <p:nvPr/>
        </p:nvCxnSpPr>
        <p:spPr>
          <a:xfrm flipV="1">
            <a:off x="7568030" y="2405228"/>
            <a:ext cx="450104" cy="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7587694" y="3368495"/>
            <a:ext cx="411842"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577863" y="4363355"/>
            <a:ext cx="823685"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84C3514-1150-4BC4-89D1-072F73D5FAD3}"/>
              </a:ext>
            </a:extLst>
          </p:cNvPr>
          <p:cNvSpPr txBox="1"/>
          <p:nvPr/>
        </p:nvSpPr>
        <p:spPr>
          <a:xfrm>
            <a:off x="2261420" y="3755923"/>
            <a:ext cx="3747860" cy="1569660"/>
          </a:xfrm>
          <a:prstGeom prst="rect">
            <a:avLst/>
          </a:prstGeom>
          <a:noFill/>
        </p:spPr>
        <p:txBody>
          <a:bodyPr wrap="square" rtlCol="0">
            <a:spAutoFit/>
          </a:bodyPr>
          <a:lstStyle/>
          <a:p>
            <a:r>
              <a:rPr lang="en-GB" sz="2400" b="1" dirty="0">
                <a:solidFill>
                  <a:srgbClr val="0070C0"/>
                </a:solidFill>
              </a:rPr>
              <a:t>We show the 3 performance indicators – SDI, % Deviation and Target Score</a:t>
            </a:r>
          </a:p>
        </p:txBody>
      </p:sp>
    </p:spTree>
    <p:extLst>
      <p:ext uri="{BB962C8B-B14F-4D97-AF65-F5344CB8AC3E}">
        <p14:creationId xmlns:p14="http://schemas.microsoft.com/office/powerpoint/2010/main" val="1174953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83EB-6A05-44DA-A9AF-32F553938972}"/>
              </a:ext>
            </a:extLst>
          </p:cNvPr>
          <p:cNvSpPr>
            <a:spLocks noGrp="1"/>
          </p:cNvSpPr>
          <p:nvPr>
            <p:ph type="title"/>
          </p:nvPr>
        </p:nvSpPr>
        <p:spPr>
          <a:xfrm>
            <a:off x="838200" y="974785"/>
            <a:ext cx="10515600" cy="715903"/>
          </a:xfrm>
        </p:spPr>
        <p:txBody>
          <a:bodyPr/>
          <a:lstStyle/>
          <a:p>
            <a:r>
              <a:rPr lang="en-GB" b="1" dirty="0"/>
              <a:t>Summary Page</a:t>
            </a:r>
          </a:p>
        </p:txBody>
      </p:sp>
      <p:pic>
        <p:nvPicPr>
          <p:cNvPr id="4" name="Content Placeholder 3">
            <a:extLst>
              <a:ext uri="{FF2B5EF4-FFF2-40B4-BE49-F238E27FC236}">
                <a16:creationId xmlns:a16="http://schemas.microsoft.com/office/drawing/2014/main" id="{5BC85B37-9B7B-4B8C-8F47-0312E924E7F1}"/>
              </a:ext>
            </a:extLst>
          </p:cNvPr>
          <p:cNvPicPr>
            <a:picLocks noGrp="1" noChangeAspect="1"/>
          </p:cNvPicPr>
          <p:nvPr>
            <p:ph idx="1"/>
          </p:nvPr>
        </p:nvPicPr>
        <p:blipFill>
          <a:blip r:embed="rId2"/>
          <a:stretch>
            <a:fillRect/>
          </a:stretch>
        </p:blipFill>
        <p:spPr>
          <a:xfrm>
            <a:off x="2029395" y="1825625"/>
            <a:ext cx="7327137" cy="4889211"/>
          </a:xfrm>
          <a:prstGeom prst="rect">
            <a:avLst/>
          </a:prstGeom>
        </p:spPr>
      </p:pic>
      <p:sp>
        <p:nvSpPr>
          <p:cNvPr id="3" name="TextBox 2">
            <a:extLst>
              <a:ext uri="{FF2B5EF4-FFF2-40B4-BE49-F238E27FC236}">
                <a16:creationId xmlns:a16="http://schemas.microsoft.com/office/drawing/2014/main" id="{E9E2B66A-63C4-4EE9-80EF-1ECE9D54D94A}"/>
              </a:ext>
            </a:extLst>
          </p:cNvPr>
          <p:cNvSpPr txBox="1"/>
          <p:nvPr/>
        </p:nvSpPr>
        <p:spPr>
          <a:xfrm>
            <a:off x="9866812" y="1825625"/>
            <a:ext cx="2107474" cy="1477328"/>
          </a:xfrm>
          <a:prstGeom prst="rect">
            <a:avLst/>
          </a:prstGeom>
          <a:noFill/>
        </p:spPr>
        <p:txBody>
          <a:bodyPr wrap="square" rtlCol="0">
            <a:spAutoFit/>
          </a:bodyPr>
          <a:lstStyle/>
          <a:p>
            <a:r>
              <a:rPr lang="en-GB" dirty="0"/>
              <a:t>The summary page give an overview of the performance for all parameters for the current sample.</a:t>
            </a:r>
          </a:p>
        </p:txBody>
      </p:sp>
    </p:spTree>
    <p:extLst>
      <p:ext uri="{BB962C8B-B14F-4D97-AF65-F5344CB8AC3E}">
        <p14:creationId xmlns:p14="http://schemas.microsoft.com/office/powerpoint/2010/main" val="608754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7224" y="1103090"/>
            <a:ext cx="9070393" cy="5521551"/>
          </a:xfrm>
          <a:prstGeom prst="rect">
            <a:avLst/>
          </a:prstGeom>
        </p:spPr>
      </p:pic>
      <p:sp>
        <p:nvSpPr>
          <p:cNvPr id="3" name="Text Placeholder 2"/>
          <p:cNvSpPr>
            <a:spLocks noGrp="1"/>
          </p:cNvSpPr>
          <p:nvPr>
            <p:ph type="body" idx="1"/>
          </p:nvPr>
        </p:nvSpPr>
        <p:spPr>
          <a:xfrm>
            <a:off x="1625597" y="2786743"/>
            <a:ext cx="2728689" cy="2975428"/>
          </a:xfrm>
          <a:solidFill>
            <a:schemeClr val="bg1"/>
          </a:solidFill>
          <a:ln w="19050">
            <a:solidFill>
              <a:srgbClr val="FF0000"/>
            </a:solidFill>
          </a:ln>
        </p:spPr>
        <p:txBody>
          <a:bodyPr>
            <a:normAutofit/>
          </a:bodyPr>
          <a:lstStyle/>
          <a:p>
            <a:pPr marL="0" indent="0">
              <a:buNone/>
            </a:pPr>
            <a:r>
              <a:rPr lang="en-US" sz="2400" dirty="0"/>
              <a:t>The 3 performance indicators and the running means for each indicator are listed</a:t>
            </a:r>
          </a:p>
        </p:txBody>
      </p:sp>
      <p:sp>
        <p:nvSpPr>
          <p:cNvPr id="9" name="Oval 8"/>
          <p:cNvSpPr/>
          <p:nvPr/>
        </p:nvSpPr>
        <p:spPr>
          <a:xfrm>
            <a:off x="5196113" y="1356063"/>
            <a:ext cx="408858"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07978" y="1356062"/>
            <a:ext cx="546744"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91115" y="1347785"/>
            <a:ext cx="308077" cy="32135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D04AD4-859C-4D95-A893-E5C6D350A31B}"/>
              </a:ext>
            </a:extLst>
          </p:cNvPr>
          <p:cNvSpPr/>
          <p:nvPr/>
        </p:nvSpPr>
        <p:spPr>
          <a:xfrm>
            <a:off x="5848025" y="1347785"/>
            <a:ext cx="611239" cy="3358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D446A9-3BD6-4195-BE74-54B9407990F4}"/>
              </a:ext>
            </a:extLst>
          </p:cNvPr>
          <p:cNvSpPr/>
          <p:nvPr/>
        </p:nvSpPr>
        <p:spPr>
          <a:xfrm>
            <a:off x="7460197" y="1347784"/>
            <a:ext cx="845956" cy="3358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5DE2901-98B3-45AB-80A2-D35FCC707F23}"/>
              </a:ext>
            </a:extLst>
          </p:cNvPr>
          <p:cNvSpPr/>
          <p:nvPr/>
        </p:nvSpPr>
        <p:spPr>
          <a:xfrm>
            <a:off x="8909538" y="1339507"/>
            <a:ext cx="611239" cy="3213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101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7224" y="1103090"/>
            <a:ext cx="9070393" cy="5521551"/>
          </a:xfrm>
          <a:prstGeom prst="rect">
            <a:avLst/>
          </a:prstGeom>
        </p:spPr>
      </p:pic>
      <p:sp>
        <p:nvSpPr>
          <p:cNvPr id="3" name="Text Placeholder 2"/>
          <p:cNvSpPr>
            <a:spLocks noGrp="1"/>
          </p:cNvSpPr>
          <p:nvPr>
            <p:ph type="body" idx="1"/>
          </p:nvPr>
        </p:nvSpPr>
        <p:spPr>
          <a:xfrm>
            <a:off x="6352873" y="2376151"/>
            <a:ext cx="2728689" cy="2975428"/>
          </a:xfrm>
          <a:solidFill>
            <a:schemeClr val="bg1"/>
          </a:solidFill>
          <a:ln w="28575">
            <a:solidFill>
              <a:srgbClr val="FF0000"/>
            </a:solidFill>
          </a:ln>
        </p:spPr>
        <p:txBody>
          <a:bodyPr>
            <a:normAutofit/>
          </a:bodyPr>
          <a:lstStyle/>
          <a:p>
            <a:pPr marL="0" indent="0">
              <a:buNone/>
            </a:pPr>
            <a:r>
              <a:rPr lang="en-US" sz="2400" dirty="0"/>
              <a:t>Poor performance for all 3 performance indicators are indicated by a red triangle on the summary page of the report</a:t>
            </a:r>
          </a:p>
        </p:txBody>
      </p:sp>
      <p:cxnSp>
        <p:nvCxnSpPr>
          <p:cNvPr id="5" name="Straight Arrow Connector 4">
            <a:extLst>
              <a:ext uri="{FF2B5EF4-FFF2-40B4-BE49-F238E27FC236}">
                <a16:creationId xmlns:a16="http://schemas.microsoft.com/office/drawing/2014/main" id="{AFF68409-C78D-485D-871D-E6149E07038F}"/>
              </a:ext>
            </a:extLst>
          </p:cNvPr>
          <p:cNvCxnSpPr/>
          <p:nvPr/>
        </p:nvCxnSpPr>
        <p:spPr>
          <a:xfrm flipV="1">
            <a:off x="9081562" y="2199736"/>
            <a:ext cx="864695" cy="3968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845D07-2EB7-47EB-8E7A-514E4792D89C}"/>
              </a:ext>
            </a:extLst>
          </p:cNvPr>
          <p:cNvCxnSpPr>
            <a:cxnSpLocks/>
          </p:cNvCxnSpPr>
          <p:nvPr/>
        </p:nvCxnSpPr>
        <p:spPr>
          <a:xfrm flipV="1">
            <a:off x="9081562" y="3571336"/>
            <a:ext cx="864695" cy="1218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5D669BD-7B3B-4FC6-BB42-BA31F5440520}"/>
              </a:ext>
            </a:extLst>
          </p:cNvPr>
          <p:cNvCxnSpPr>
            <a:cxnSpLocks/>
          </p:cNvCxnSpPr>
          <p:nvPr/>
        </p:nvCxnSpPr>
        <p:spPr>
          <a:xfrm>
            <a:off x="9081562" y="5351580"/>
            <a:ext cx="864695" cy="630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9B05324-EDEC-423B-BE51-1D73DDF59EC5}"/>
              </a:ext>
            </a:extLst>
          </p:cNvPr>
          <p:cNvCxnSpPr>
            <a:cxnSpLocks/>
          </p:cNvCxnSpPr>
          <p:nvPr/>
        </p:nvCxnSpPr>
        <p:spPr>
          <a:xfrm>
            <a:off x="9081562" y="5351580"/>
            <a:ext cx="864695" cy="11508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16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881EBA-32AC-481C-8F36-8037D8237C93}" type="slidenum">
              <a:rPr lang="en-GB" smtClean="0">
                <a:solidFill>
                  <a:srgbClr val="646363">
                    <a:tint val="75000"/>
                  </a:srgbClr>
                </a:solidFill>
              </a:rPr>
              <a:pPr/>
              <a:t>68</a:t>
            </a:fld>
            <a:endParaRPr lang="en-GB">
              <a:solidFill>
                <a:srgbClr val="646363">
                  <a:tint val="75000"/>
                </a:srgbClr>
              </a:solidFill>
            </a:endParaRPr>
          </a:p>
        </p:txBody>
      </p:sp>
      <p:sp>
        <p:nvSpPr>
          <p:cNvPr id="5" name="Title 4"/>
          <p:cNvSpPr>
            <a:spLocks noGrp="1"/>
          </p:cNvSpPr>
          <p:nvPr>
            <p:ph type="ctrTitle" idx="4294967295"/>
          </p:nvPr>
        </p:nvSpPr>
        <p:spPr>
          <a:xfrm>
            <a:off x="1523994" y="1288869"/>
            <a:ext cx="9144000" cy="2734900"/>
          </a:xfrm>
        </p:spPr>
        <p:txBody>
          <a:bodyPr>
            <a:normAutofit fontScale="90000"/>
          </a:bodyPr>
          <a:lstStyle/>
          <a:p>
            <a:pPr algn="ctr"/>
            <a:r>
              <a:rPr lang="en-GB" dirty="0">
                <a:latin typeface="+mn-lt"/>
              </a:rPr>
              <a:t>Instrument and Inter-laboratory summary reports</a:t>
            </a:r>
            <a:br>
              <a:rPr lang="en-GB" dirty="0">
                <a:latin typeface="+mn-lt"/>
              </a:rPr>
            </a:br>
            <a:br>
              <a:rPr lang="en-GB" dirty="0">
                <a:latin typeface="+mn-lt"/>
              </a:rPr>
            </a:br>
            <a:r>
              <a:rPr lang="en-GB" dirty="0">
                <a:latin typeface="+mn-lt"/>
              </a:rPr>
              <a:t>Summary in pdf format</a:t>
            </a:r>
            <a:br>
              <a:rPr lang="en-GB" dirty="0">
                <a:latin typeface="+mn-lt"/>
              </a:rPr>
            </a:br>
            <a:endParaRPr lang="en-GB" dirty="0">
              <a:latin typeface="+mn-lt"/>
            </a:endParaRPr>
          </a:p>
        </p:txBody>
      </p:sp>
    </p:spTree>
    <p:extLst>
      <p:ext uri="{BB962C8B-B14F-4D97-AF65-F5344CB8AC3E}">
        <p14:creationId xmlns:p14="http://schemas.microsoft.com/office/powerpoint/2010/main" val="18008179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Summary report</a:t>
            </a:r>
          </a:p>
        </p:txBody>
      </p:sp>
      <p:sp>
        <p:nvSpPr>
          <p:cNvPr id="4" name="Slide Number Placeholder 3"/>
          <p:cNvSpPr>
            <a:spLocks noGrp="1"/>
          </p:cNvSpPr>
          <p:nvPr>
            <p:ph type="sldNum" sz="quarter" idx="12"/>
          </p:nvPr>
        </p:nvSpPr>
        <p:spPr/>
        <p:txBody>
          <a:bodyPr/>
          <a:lstStyle/>
          <a:p>
            <a:fld id="{4C881EBA-32AC-481C-8F36-8037D8237C93}" type="slidenum">
              <a:rPr lang="en-GB" smtClean="0">
                <a:solidFill>
                  <a:srgbClr val="646363">
                    <a:tint val="75000"/>
                  </a:srgbClr>
                </a:solidFill>
              </a:rPr>
              <a:pPr/>
              <a:t>69</a:t>
            </a:fld>
            <a:endParaRPr lang="en-GB">
              <a:solidFill>
                <a:srgbClr val="646363">
                  <a:tint val="75000"/>
                </a:srgbClr>
              </a:solidFill>
            </a:endParaRPr>
          </a:p>
        </p:txBody>
      </p:sp>
      <p:pic>
        <p:nvPicPr>
          <p:cNvPr id="6" name="Picture 5"/>
          <p:cNvPicPr>
            <a:picLocks noChangeAspect="1"/>
          </p:cNvPicPr>
          <p:nvPr/>
        </p:nvPicPr>
        <p:blipFill>
          <a:blip r:embed="rId2"/>
          <a:stretch>
            <a:fillRect/>
          </a:stretch>
        </p:blipFill>
        <p:spPr>
          <a:xfrm>
            <a:off x="1620416" y="2564905"/>
            <a:ext cx="8907422" cy="2962377"/>
          </a:xfrm>
          <a:prstGeom prst="rect">
            <a:avLst/>
          </a:prstGeom>
        </p:spPr>
      </p:pic>
      <p:sp>
        <p:nvSpPr>
          <p:cNvPr id="7" name="Rectangle 6"/>
          <p:cNvSpPr/>
          <p:nvPr/>
        </p:nvSpPr>
        <p:spPr>
          <a:xfrm>
            <a:off x="1620416" y="3501008"/>
            <a:ext cx="73116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987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7387" y="1062037"/>
            <a:ext cx="7362825" cy="5591175"/>
          </a:xfrm>
          <a:prstGeom prst="rect">
            <a:avLst/>
          </a:prstGeom>
        </p:spPr>
      </p:pic>
    </p:spTree>
    <p:extLst>
      <p:ext uri="{BB962C8B-B14F-4D97-AF65-F5344CB8AC3E}">
        <p14:creationId xmlns:p14="http://schemas.microsoft.com/office/powerpoint/2010/main" val="20402806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Current and historical %dev</a:t>
            </a:r>
          </a:p>
        </p:txBody>
      </p:sp>
      <p:sp>
        <p:nvSpPr>
          <p:cNvPr id="3" name="Slide Number Placeholder 2"/>
          <p:cNvSpPr>
            <a:spLocks noGrp="1"/>
          </p:cNvSpPr>
          <p:nvPr>
            <p:ph type="sldNum" sz="quarter" idx="12"/>
          </p:nvPr>
        </p:nvSpPr>
        <p:spPr/>
        <p:txBody>
          <a:bodyPr/>
          <a:lstStyle/>
          <a:p>
            <a:fld id="{4C881EBA-32AC-481C-8F36-8037D8237C93}" type="slidenum">
              <a:rPr lang="en-GB" smtClean="0">
                <a:solidFill>
                  <a:srgbClr val="646363">
                    <a:tint val="75000"/>
                  </a:srgbClr>
                </a:solidFill>
              </a:rPr>
              <a:pPr/>
              <a:t>70</a:t>
            </a:fld>
            <a:endParaRPr lang="en-GB">
              <a:solidFill>
                <a:srgbClr val="646363">
                  <a:tint val="75000"/>
                </a:srgbClr>
              </a:solidFill>
            </a:endParaRPr>
          </a:p>
        </p:txBody>
      </p:sp>
      <p:pic>
        <p:nvPicPr>
          <p:cNvPr id="4" name="Picture 3"/>
          <p:cNvPicPr>
            <a:picLocks noChangeAspect="1"/>
          </p:cNvPicPr>
          <p:nvPr/>
        </p:nvPicPr>
        <p:blipFill>
          <a:blip r:embed="rId2"/>
          <a:stretch>
            <a:fillRect/>
          </a:stretch>
        </p:blipFill>
        <p:spPr>
          <a:xfrm>
            <a:off x="2605088" y="1666875"/>
            <a:ext cx="6981825" cy="3524250"/>
          </a:xfrm>
          <a:prstGeom prst="rect">
            <a:avLst/>
          </a:prstGeom>
        </p:spPr>
      </p:pic>
      <p:sp>
        <p:nvSpPr>
          <p:cNvPr id="5" name="Up Arrow 4"/>
          <p:cNvSpPr/>
          <p:nvPr/>
        </p:nvSpPr>
        <p:spPr>
          <a:xfrm>
            <a:off x="6744072" y="5191126"/>
            <a:ext cx="288032" cy="9021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888088" y="5457544"/>
            <a:ext cx="1872208" cy="369332"/>
          </a:xfrm>
          <a:prstGeom prst="rect">
            <a:avLst/>
          </a:prstGeom>
          <a:noFill/>
        </p:spPr>
        <p:txBody>
          <a:bodyPr wrap="square" rtlCol="0">
            <a:spAutoFit/>
          </a:bodyPr>
          <a:lstStyle/>
          <a:p>
            <a:r>
              <a:rPr lang="en-GB" dirty="0"/>
              <a:t>Current sample</a:t>
            </a:r>
          </a:p>
        </p:txBody>
      </p:sp>
      <p:sp>
        <p:nvSpPr>
          <p:cNvPr id="7" name="Right Arrow 6"/>
          <p:cNvSpPr/>
          <p:nvPr/>
        </p:nvSpPr>
        <p:spPr>
          <a:xfrm rot="10800000">
            <a:off x="3143672" y="5373216"/>
            <a:ext cx="3384376" cy="288032"/>
          </a:xfrm>
          <a:prstGeom prst="rightArrow">
            <a:avLst>
              <a:gd name="adj1" fmla="val 50000"/>
              <a:gd name="adj2" fmla="val 66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719735" y="5581261"/>
            <a:ext cx="2232248" cy="369332"/>
          </a:xfrm>
          <a:prstGeom prst="rect">
            <a:avLst/>
          </a:prstGeom>
          <a:noFill/>
        </p:spPr>
        <p:txBody>
          <a:bodyPr wrap="square" rtlCol="0">
            <a:spAutoFit/>
          </a:bodyPr>
          <a:lstStyle/>
          <a:p>
            <a:r>
              <a:rPr lang="en-GB" dirty="0"/>
              <a:t>9 previous samples</a:t>
            </a:r>
          </a:p>
        </p:txBody>
      </p:sp>
    </p:spTree>
    <p:extLst>
      <p:ext uri="{BB962C8B-B14F-4D97-AF65-F5344CB8AC3E}">
        <p14:creationId xmlns:p14="http://schemas.microsoft.com/office/powerpoint/2010/main" val="10642879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881EBA-32AC-481C-8F36-8037D8237C93}" type="slidenum">
              <a:rPr lang="en-GB" smtClean="0">
                <a:solidFill>
                  <a:srgbClr val="646363">
                    <a:tint val="75000"/>
                  </a:srgbClr>
                </a:solidFill>
              </a:rPr>
              <a:pPr/>
              <a:t>71</a:t>
            </a:fld>
            <a:endParaRPr lang="en-GB">
              <a:solidFill>
                <a:srgbClr val="646363">
                  <a:tint val="75000"/>
                </a:srgbClr>
              </a:solidFill>
            </a:endParaRPr>
          </a:p>
        </p:txBody>
      </p:sp>
      <p:sp>
        <p:nvSpPr>
          <p:cNvPr id="5" name="Title 4"/>
          <p:cNvSpPr>
            <a:spLocks noGrp="1"/>
          </p:cNvSpPr>
          <p:nvPr>
            <p:ph type="ctrTitle" idx="4294967295"/>
          </p:nvPr>
        </p:nvSpPr>
        <p:spPr>
          <a:xfrm>
            <a:off x="1523994" y="1288869"/>
            <a:ext cx="9144000" cy="2734900"/>
          </a:xfrm>
        </p:spPr>
        <p:txBody>
          <a:bodyPr>
            <a:normAutofit fontScale="90000"/>
          </a:bodyPr>
          <a:lstStyle/>
          <a:p>
            <a:pPr algn="ctr"/>
            <a:r>
              <a:rPr lang="en-GB" dirty="0">
                <a:latin typeface="+mn-lt"/>
              </a:rPr>
              <a:t>Instrument and Inter-laboratory summary reports</a:t>
            </a:r>
            <a:br>
              <a:rPr lang="en-GB" dirty="0">
                <a:latin typeface="+mn-lt"/>
              </a:rPr>
            </a:br>
            <a:br>
              <a:rPr lang="en-GB" dirty="0">
                <a:latin typeface="+mn-lt"/>
              </a:rPr>
            </a:br>
            <a:r>
              <a:rPr lang="en-GB" dirty="0">
                <a:latin typeface="+mn-lt"/>
              </a:rPr>
              <a:t>Summary in csv format</a:t>
            </a:r>
            <a:br>
              <a:rPr lang="en-GB" dirty="0">
                <a:latin typeface="+mn-lt"/>
              </a:rPr>
            </a:br>
            <a:endParaRPr lang="en-GB" dirty="0">
              <a:latin typeface="+mn-lt"/>
            </a:endParaRPr>
          </a:p>
        </p:txBody>
      </p:sp>
    </p:spTree>
    <p:extLst>
      <p:ext uri="{BB962C8B-B14F-4D97-AF65-F5344CB8AC3E}">
        <p14:creationId xmlns:p14="http://schemas.microsoft.com/office/powerpoint/2010/main" val="10725198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5621" y="1279158"/>
            <a:ext cx="8538241" cy="1133115"/>
          </a:xfrm>
        </p:spPr>
        <p:txBody>
          <a:bodyPr>
            <a:normAutofit fontScale="90000"/>
          </a:bodyPr>
          <a:lstStyle/>
          <a:p>
            <a:r>
              <a:rPr lang="en-GB" dirty="0"/>
              <a:t>Group csv files</a:t>
            </a:r>
            <a:br>
              <a:rPr lang="en-GB" dirty="0"/>
            </a:br>
            <a:r>
              <a:rPr lang="en-GB" dirty="0"/>
              <a:t>information for current sample only</a:t>
            </a:r>
          </a:p>
        </p:txBody>
      </p:sp>
      <p:sp>
        <p:nvSpPr>
          <p:cNvPr id="2" name="Slide Number Placeholder 1"/>
          <p:cNvSpPr>
            <a:spLocks noGrp="1"/>
          </p:cNvSpPr>
          <p:nvPr>
            <p:ph type="sldNum" sz="quarter" idx="12"/>
          </p:nvPr>
        </p:nvSpPr>
        <p:spPr/>
        <p:txBody>
          <a:bodyPr/>
          <a:lstStyle/>
          <a:p>
            <a:fld id="{4C881EBA-32AC-481C-8F36-8037D8237C93}" type="slidenum">
              <a:rPr lang="en-GB" smtClean="0">
                <a:solidFill>
                  <a:srgbClr val="646363">
                    <a:tint val="75000"/>
                  </a:srgbClr>
                </a:solidFill>
              </a:rPr>
              <a:pPr/>
              <a:t>72</a:t>
            </a:fld>
            <a:endParaRPr lang="en-GB">
              <a:solidFill>
                <a:srgbClr val="646363">
                  <a:tint val="75000"/>
                </a:srgbClr>
              </a:solidFill>
            </a:endParaRPr>
          </a:p>
        </p:txBody>
      </p:sp>
      <p:pic>
        <p:nvPicPr>
          <p:cNvPr id="3" name="Picture 2"/>
          <p:cNvPicPr>
            <a:picLocks noChangeAspect="1"/>
          </p:cNvPicPr>
          <p:nvPr/>
        </p:nvPicPr>
        <p:blipFill>
          <a:blip r:embed="rId2"/>
          <a:stretch>
            <a:fillRect/>
          </a:stretch>
        </p:blipFill>
        <p:spPr>
          <a:xfrm>
            <a:off x="1685622" y="2891979"/>
            <a:ext cx="8874874" cy="3223071"/>
          </a:xfrm>
          <a:prstGeom prst="rect">
            <a:avLst/>
          </a:prstGeom>
        </p:spPr>
      </p:pic>
    </p:spTree>
    <p:extLst>
      <p:ext uri="{BB962C8B-B14F-4D97-AF65-F5344CB8AC3E}">
        <p14:creationId xmlns:p14="http://schemas.microsoft.com/office/powerpoint/2010/main" val="8635587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 filter – filter by </a:t>
            </a:r>
            <a:r>
              <a:rPr lang="en-GB" dirty="0" err="1"/>
              <a:t>inst</a:t>
            </a:r>
            <a:r>
              <a:rPr lang="en-GB" dirty="0"/>
              <a:t>?</a:t>
            </a:r>
          </a:p>
        </p:txBody>
      </p:sp>
      <p:sp>
        <p:nvSpPr>
          <p:cNvPr id="3" name="Slide Number Placeholder 2"/>
          <p:cNvSpPr>
            <a:spLocks noGrp="1"/>
          </p:cNvSpPr>
          <p:nvPr>
            <p:ph type="sldNum" sz="quarter" idx="12"/>
          </p:nvPr>
        </p:nvSpPr>
        <p:spPr/>
        <p:txBody>
          <a:bodyPr/>
          <a:lstStyle/>
          <a:p>
            <a:fld id="{4C881EBA-32AC-481C-8F36-8037D8237C93}" type="slidenum">
              <a:rPr lang="en-GB" smtClean="0">
                <a:solidFill>
                  <a:srgbClr val="646363">
                    <a:tint val="75000"/>
                  </a:srgbClr>
                </a:solidFill>
              </a:rPr>
              <a:pPr/>
              <a:t>73</a:t>
            </a:fld>
            <a:endParaRPr lang="en-GB">
              <a:solidFill>
                <a:srgbClr val="646363">
                  <a:tint val="75000"/>
                </a:srgbClr>
              </a:solidFill>
            </a:endParaRPr>
          </a:p>
        </p:txBody>
      </p:sp>
      <p:pic>
        <p:nvPicPr>
          <p:cNvPr id="4" name="Picture 3"/>
          <p:cNvPicPr>
            <a:picLocks noChangeAspect="1"/>
          </p:cNvPicPr>
          <p:nvPr/>
        </p:nvPicPr>
        <p:blipFill>
          <a:blip r:embed="rId2"/>
          <a:stretch>
            <a:fillRect/>
          </a:stretch>
        </p:blipFill>
        <p:spPr>
          <a:xfrm>
            <a:off x="1620417" y="2235589"/>
            <a:ext cx="8940080" cy="2598349"/>
          </a:xfrm>
          <a:prstGeom prst="rect">
            <a:avLst/>
          </a:prstGeom>
        </p:spPr>
      </p:pic>
    </p:spTree>
    <p:extLst>
      <p:ext uri="{BB962C8B-B14F-4D97-AF65-F5344CB8AC3E}">
        <p14:creationId xmlns:p14="http://schemas.microsoft.com/office/powerpoint/2010/main" val="4107404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 filter – filter by </a:t>
            </a:r>
            <a:r>
              <a:rPr lang="en-GB" dirty="0" err="1"/>
              <a:t>reg</a:t>
            </a:r>
            <a:r>
              <a:rPr lang="en-GB" dirty="0"/>
              <a:t>?</a:t>
            </a:r>
          </a:p>
        </p:txBody>
      </p:sp>
      <p:sp>
        <p:nvSpPr>
          <p:cNvPr id="3" name="Slide Number Placeholder 2"/>
          <p:cNvSpPr>
            <a:spLocks noGrp="1"/>
          </p:cNvSpPr>
          <p:nvPr>
            <p:ph type="sldNum" sz="quarter" idx="12"/>
          </p:nvPr>
        </p:nvSpPr>
        <p:spPr/>
        <p:txBody>
          <a:bodyPr/>
          <a:lstStyle/>
          <a:p>
            <a:fld id="{4C881EBA-32AC-481C-8F36-8037D8237C93}" type="slidenum">
              <a:rPr lang="en-GB" smtClean="0">
                <a:solidFill>
                  <a:srgbClr val="646363">
                    <a:tint val="75000"/>
                  </a:srgbClr>
                </a:solidFill>
              </a:rPr>
              <a:pPr/>
              <a:t>74</a:t>
            </a:fld>
            <a:endParaRPr lang="en-GB">
              <a:solidFill>
                <a:srgbClr val="646363">
                  <a:tint val="75000"/>
                </a:srgbClr>
              </a:solidFill>
            </a:endParaRPr>
          </a:p>
        </p:txBody>
      </p:sp>
      <p:pic>
        <p:nvPicPr>
          <p:cNvPr id="4" name="Picture 3"/>
          <p:cNvPicPr>
            <a:picLocks noChangeAspect="1"/>
          </p:cNvPicPr>
          <p:nvPr/>
        </p:nvPicPr>
        <p:blipFill>
          <a:blip r:embed="rId2"/>
          <a:stretch>
            <a:fillRect/>
          </a:stretch>
        </p:blipFill>
        <p:spPr>
          <a:xfrm>
            <a:off x="1620417" y="2690997"/>
            <a:ext cx="8940080" cy="1614303"/>
          </a:xfrm>
          <a:prstGeom prst="rect">
            <a:avLst/>
          </a:prstGeom>
        </p:spPr>
      </p:pic>
    </p:spTree>
    <p:extLst>
      <p:ext uri="{BB962C8B-B14F-4D97-AF65-F5344CB8AC3E}">
        <p14:creationId xmlns:p14="http://schemas.microsoft.com/office/powerpoint/2010/main" val="2618060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Sort by parameter and result</a:t>
            </a:r>
          </a:p>
        </p:txBody>
      </p:sp>
      <p:sp>
        <p:nvSpPr>
          <p:cNvPr id="3" name="Slide Number Placeholder 2"/>
          <p:cNvSpPr>
            <a:spLocks noGrp="1"/>
          </p:cNvSpPr>
          <p:nvPr>
            <p:ph type="sldNum" sz="quarter" idx="12"/>
          </p:nvPr>
        </p:nvSpPr>
        <p:spPr/>
        <p:txBody>
          <a:bodyPr/>
          <a:lstStyle/>
          <a:p>
            <a:fld id="{4C881EBA-32AC-481C-8F36-8037D8237C93}" type="slidenum">
              <a:rPr lang="en-GB" smtClean="0">
                <a:solidFill>
                  <a:srgbClr val="646363">
                    <a:tint val="75000"/>
                  </a:srgbClr>
                </a:solidFill>
              </a:rPr>
              <a:pPr/>
              <a:t>75</a:t>
            </a:fld>
            <a:endParaRPr lang="en-GB">
              <a:solidFill>
                <a:srgbClr val="646363">
                  <a:tint val="75000"/>
                </a:srgbClr>
              </a:solidFill>
            </a:endParaRPr>
          </a:p>
        </p:txBody>
      </p:sp>
      <p:pic>
        <p:nvPicPr>
          <p:cNvPr id="4" name="Picture 3"/>
          <p:cNvPicPr>
            <a:picLocks noChangeAspect="1"/>
          </p:cNvPicPr>
          <p:nvPr/>
        </p:nvPicPr>
        <p:blipFill>
          <a:blip r:embed="rId2"/>
          <a:stretch>
            <a:fillRect/>
          </a:stretch>
        </p:blipFill>
        <p:spPr>
          <a:xfrm>
            <a:off x="2667000" y="1803752"/>
            <a:ext cx="6858000" cy="4924425"/>
          </a:xfrm>
          <a:prstGeom prst="rect">
            <a:avLst/>
          </a:prstGeom>
        </p:spPr>
      </p:pic>
    </p:spTree>
    <p:extLst>
      <p:ext uri="{BB962C8B-B14F-4D97-AF65-F5344CB8AC3E}">
        <p14:creationId xmlns:p14="http://schemas.microsoft.com/office/powerpoint/2010/main" val="3061582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 conditional formatting</a:t>
            </a:r>
          </a:p>
        </p:txBody>
      </p:sp>
      <p:sp>
        <p:nvSpPr>
          <p:cNvPr id="3" name="Slide Number Placeholder 2"/>
          <p:cNvSpPr>
            <a:spLocks noGrp="1"/>
          </p:cNvSpPr>
          <p:nvPr>
            <p:ph type="sldNum" sz="quarter" idx="12"/>
          </p:nvPr>
        </p:nvSpPr>
        <p:spPr/>
        <p:txBody>
          <a:bodyPr/>
          <a:lstStyle/>
          <a:p>
            <a:fld id="{4C881EBA-32AC-481C-8F36-8037D8237C93}" type="slidenum">
              <a:rPr lang="en-GB" smtClean="0">
                <a:solidFill>
                  <a:srgbClr val="646363">
                    <a:tint val="75000"/>
                  </a:srgbClr>
                </a:solidFill>
              </a:rPr>
              <a:pPr/>
              <a:t>76</a:t>
            </a:fld>
            <a:endParaRPr lang="en-GB">
              <a:solidFill>
                <a:srgbClr val="646363">
                  <a:tint val="75000"/>
                </a:srgbClr>
              </a:solidFill>
            </a:endParaRPr>
          </a:p>
        </p:txBody>
      </p:sp>
      <p:pic>
        <p:nvPicPr>
          <p:cNvPr id="4" name="Picture 3"/>
          <p:cNvPicPr>
            <a:picLocks noChangeAspect="1"/>
          </p:cNvPicPr>
          <p:nvPr/>
        </p:nvPicPr>
        <p:blipFill>
          <a:blip r:embed="rId2"/>
          <a:stretch>
            <a:fillRect/>
          </a:stretch>
        </p:blipFill>
        <p:spPr>
          <a:xfrm>
            <a:off x="2228850" y="1741505"/>
            <a:ext cx="7734300" cy="4953000"/>
          </a:xfrm>
          <a:prstGeom prst="rect">
            <a:avLst/>
          </a:prstGeom>
        </p:spPr>
      </p:pic>
    </p:spTree>
    <p:extLst>
      <p:ext uri="{BB962C8B-B14F-4D97-AF65-F5344CB8AC3E}">
        <p14:creationId xmlns:p14="http://schemas.microsoft.com/office/powerpoint/2010/main" val="32821147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Filter for poor performance</a:t>
            </a:r>
          </a:p>
        </p:txBody>
      </p:sp>
      <p:sp>
        <p:nvSpPr>
          <p:cNvPr id="5" name="Text Placeholder 4"/>
          <p:cNvSpPr>
            <a:spLocks noGrp="1"/>
          </p:cNvSpPr>
          <p:nvPr>
            <p:ph type="body" sz="half" idx="1"/>
          </p:nvPr>
        </p:nvSpPr>
        <p:spPr>
          <a:xfrm>
            <a:off x="1605897" y="4658347"/>
            <a:ext cx="8940080" cy="758245"/>
          </a:xfrm>
        </p:spPr>
        <p:txBody>
          <a:bodyPr>
            <a:normAutofit/>
          </a:bodyPr>
          <a:lstStyle/>
          <a:p>
            <a:pPr marL="0" indent="0" algn="ctr">
              <a:buNone/>
            </a:pPr>
            <a:r>
              <a:rPr lang="en-GB" sz="2400" dirty="0"/>
              <a:t>‘*’ displayed in performance column represents    on reports</a:t>
            </a:r>
          </a:p>
        </p:txBody>
      </p:sp>
      <p:sp>
        <p:nvSpPr>
          <p:cNvPr id="3" name="Slide Number Placeholder 2"/>
          <p:cNvSpPr>
            <a:spLocks noGrp="1"/>
          </p:cNvSpPr>
          <p:nvPr>
            <p:ph type="sldNum" sz="quarter" idx="12"/>
          </p:nvPr>
        </p:nvSpPr>
        <p:spPr>
          <a:xfrm>
            <a:off x="1605897" y="6309320"/>
            <a:ext cx="1905000" cy="457200"/>
          </a:xfrm>
        </p:spPr>
        <p:txBody>
          <a:bodyPr/>
          <a:lstStyle/>
          <a:p>
            <a:fld id="{4C881EBA-32AC-481C-8F36-8037D8237C93}" type="slidenum">
              <a:rPr lang="en-GB" smtClean="0">
                <a:solidFill>
                  <a:srgbClr val="646363">
                    <a:tint val="75000"/>
                  </a:srgbClr>
                </a:solidFill>
              </a:rPr>
              <a:pPr/>
              <a:t>77</a:t>
            </a:fld>
            <a:endParaRPr lang="en-GB" dirty="0">
              <a:solidFill>
                <a:srgbClr val="646363">
                  <a:tint val="75000"/>
                </a:srgbClr>
              </a:solidFill>
            </a:endParaRPr>
          </a:p>
        </p:txBody>
      </p:sp>
      <p:pic>
        <p:nvPicPr>
          <p:cNvPr id="4" name="Picture 3"/>
          <p:cNvPicPr>
            <a:picLocks noChangeAspect="1"/>
          </p:cNvPicPr>
          <p:nvPr/>
        </p:nvPicPr>
        <p:blipFill>
          <a:blip r:embed="rId2"/>
          <a:stretch>
            <a:fillRect/>
          </a:stretch>
        </p:blipFill>
        <p:spPr>
          <a:xfrm>
            <a:off x="1620416" y="2302768"/>
            <a:ext cx="8940080" cy="1731848"/>
          </a:xfrm>
          <a:prstGeom prst="rect">
            <a:avLst/>
          </a:prstGeom>
        </p:spPr>
      </p:pic>
      <p:sp>
        <p:nvSpPr>
          <p:cNvPr id="7" name="Flowchart: Extract 6"/>
          <p:cNvSpPr/>
          <p:nvPr/>
        </p:nvSpPr>
        <p:spPr>
          <a:xfrm>
            <a:off x="8264874" y="4720513"/>
            <a:ext cx="216024" cy="235372"/>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 name="Up Arrow 8"/>
          <p:cNvSpPr/>
          <p:nvPr/>
        </p:nvSpPr>
        <p:spPr>
          <a:xfrm>
            <a:off x="9702858" y="3961054"/>
            <a:ext cx="209567" cy="6972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5853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ubtitle 2"/>
          <p:cNvSpPr>
            <a:spLocks noGrp="1"/>
          </p:cNvSpPr>
          <p:nvPr>
            <p:ph idx="1"/>
          </p:nvPr>
        </p:nvSpPr>
        <p:spPr>
          <a:xfrm>
            <a:off x="3138489" y="3807043"/>
            <a:ext cx="5915025" cy="1682930"/>
          </a:xfrm>
          <a:prstGeom prst="rect">
            <a:avLst/>
          </a:prstGeom>
        </p:spPr>
        <p:txBody>
          <a:bodyPr/>
          <a:lstStyle/>
          <a:p>
            <a:pPr marL="0" indent="0" algn="ctr">
              <a:buNone/>
            </a:pPr>
            <a:r>
              <a:rPr lang="en-GB" sz="3000" dirty="0"/>
              <a:t>End of Cycle Reports </a:t>
            </a:r>
          </a:p>
          <a:p>
            <a:pPr marL="0" indent="0" algn="ctr">
              <a:buNone/>
            </a:pPr>
            <a:r>
              <a:rPr lang="en-GB" sz="2700" dirty="0"/>
              <a:t>(Standard quantitative programmes</a:t>
            </a:r>
            <a:r>
              <a:rPr lang="en-GB" sz="3000" dirty="0"/>
              <a:t>)</a:t>
            </a:r>
            <a:endParaRPr lang="en-US" sz="3000" dirty="0"/>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607" y="1808821"/>
            <a:ext cx="4882753" cy="129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90374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F5EA948-87CB-4FB4-89D0-197545492C1D}"/>
              </a:ext>
            </a:extLst>
          </p:cNvPr>
          <p:cNvGrpSpPr/>
          <p:nvPr/>
        </p:nvGrpSpPr>
        <p:grpSpPr>
          <a:xfrm>
            <a:off x="617520" y="989440"/>
            <a:ext cx="4790503" cy="5724869"/>
            <a:chOff x="6090248" y="774411"/>
            <a:chExt cx="4577751" cy="6083590"/>
          </a:xfrm>
        </p:grpSpPr>
        <p:pic>
          <p:nvPicPr>
            <p:cNvPr id="149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0248" y="774411"/>
              <a:ext cx="4577751" cy="60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6318481" y="1702826"/>
              <a:ext cx="4253005" cy="1328542"/>
            </a:xfrm>
            <a:prstGeom prst="rect">
              <a:avLst/>
            </a:prstGeom>
          </p:spPr>
        </p:pic>
      </p:grpSp>
      <p:sp>
        <p:nvSpPr>
          <p:cNvPr id="149507" name="Rectangle 4"/>
          <p:cNvSpPr>
            <a:spLocks noGrp="1" noChangeArrowheads="1"/>
          </p:cNvSpPr>
          <p:nvPr>
            <p:ph type="title"/>
          </p:nvPr>
        </p:nvSpPr>
        <p:spPr>
          <a:xfrm>
            <a:off x="6447527" y="1419247"/>
            <a:ext cx="3582299" cy="994172"/>
          </a:xfrm>
        </p:spPr>
        <p:txBody>
          <a:bodyPr>
            <a:normAutofit/>
          </a:bodyPr>
          <a:lstStyle/>
          <a:p>
            <a:pPr algn="l"/>
            <a:r>
              <a:rPr lang="en-GB" sz="2400" dirty="0">
                <a:latin typeface="Calibri "/>
              </a:rPr>
              <a:t>End of cycle report</a:t>
            </a:r>
            <a:endParaRPr lang="en-US" sz="2400" dirty="0">
              <a:latin typeface="Calibri "/>
            </a:endParaRPr>
          </a:p>
        </p:txBody>
      </p:sp>
      <p:sp>
        <p:nvSpPr>
          <p:cNvPr id="149508" name="Rectangle 5"/>
          <p:cNvSpPr>
            <a:spLocks noGrp="1" noChangeArrowheads="1"/>
          </p:cNvSpPr>
          <p:nvPr>
            <p:ph idx="1"/>
          </p:nvPr>
        </p:nvSpPr>
        <p:spPr>
          <a:xfrm>
            <a:off x="6512777" y="2757837"/>
            <a:ext cx="3928800" cy="2680916"/>
          </a:xfrm>
        </p:spPr>
        <p:txBody>
          <a:bodyPr>
            <a:normAutofit/>
          </a:bodyPr>
          <a:lstStyle/>
          <a:p>
            <a:r>
              <a:rPr lang="en-GB" sz="1800" dirty="0"/>
              <a:t>Parameter page - 3 main sections</a:t>
            </a:r>
          </a:p>
          <a:p>
            <a:endParaRPr lang="en-GB" sz="1800" dirty="0"/>
          </a:p>
          <a:p>
            <a:pPr lvl="1"/>
            <a:r>
              <a:rPr lang="en-GB" sz="1600" dirty="0"/>
              <a:t>Summary of submitted results</a:t>
            </a:r>
          </a:p>
          <a:p>
            <a:pPr lvl="1"/>
            <a:endParaRPr lang="en-GB" sz="1600" dirty="0"/>
          </a:p>
          <a:p>
            <a:pPr lvl="1"/>
            <a:r>
              <a:rPr lang="en-GB" sz="1600" dirty="0"/>
              <a:t>Cycle based statistics</a:t>
            </a:r>
          </a:p>
          <a:p>
            <a:pPr lvl="1"/>
            <a:endParaRPr lang="en-GB" sz="1600" dirty="0"/>
          </a:p>
          <a:p>
            <a:pPr lvl="1"/>
            <a:r>
              <a:rPr lang="en-GB" sz="1600" dirty="0"/>
              <a:t>Cycle based charts</a:t>
            </a:r>
          </a:p>
          <a:p>
            <a:pPr marL="342900" lvl="1" indent="0">
              <a:buNone/>
            </a:pPr>
            <a:endParaRPr lang="en-US" sz="1600" dirty="0"/>
          </a:p>
        </p:txBody>
      </p:sp>
    </p:spTree>
    <p:extLst>
      <p:ext uri="{BB962C8B-B14F-4D97-AF65-F5344CB8AC3E}">
        <p14:creationId xmlns:p14="http://schemas.microsoft.com/office/powerpoint/2010/main" val="745928929"/>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9737" y="1181100"/>
            <a:ext cx="7419975" cy="5429250"/>
          </a:xfrm>
          <a:prstGeom prst="rect">
            <a:avLst/>
          </a:prstGeom>
        </p:spPr>
      </p:pic>
    </p:spTree>
    <p:extLst>
      <p:ext uri="{BB962C8B-B14F-4D97-AF65-F5344CB8AC3E}">
        <p14:creationId xmlns:p14="http://schemas.microsoft.com/office/powerpoint/2010/main" val="19908324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44770" y="1615745"/>
            <a:ext cx="6858000" cy="4254104"/>
            <a:chOff x="0" y="692150"/>
            <a:chExt cx="9144000" cy="5672138"/>
          </a:xfrm>
        </p:grpSpPr>
        <p:grpSp>
          <p:nvGrpSpPr>
            <p:cNvPr id="2" name="Group 4"/>
            <p:cNvGrpSpPr>
              <a:grpSpLocks noChangeAspect="1"/>
            </p:cNvGrpSpPr>
            <p:nvPr/>
          </p:nvGrpSpPr>
          <p:grpSpPr bwMode="auto">
            <a:xfrm>
              <a:off x="0" y="692150"/>
              <a:ext cx="9144000" cy="5672138"/>
              <a:chOff x="0" y="436"/>
              <a:chExt cx="5760" cy="3573"/>
            </a:xfrm>
          </p:grpSpPr>
          <p:sp>
            <p:nvSpPr>
              <p:cNvPr id="3" name="AutoShape 3"/>
              <p:cNvSpPr>
                <a:spLocks noChangeAspect="1" noChangeArrowheads="1" noTextEdit="1"/>
              </p:cNvSpPr>
              <p:nvPr/>
            </p:nvSpPr>
            <p:spPr bwMode="auto">
              <a:xfrm>
                <a:off x="0" y="436"/>
                <a:ext cx="5760" cy="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2058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
                <a:ext cx="5765" cy="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3"/>
            <a:stretch>
              <a:fillRect/>
            </a:stretch>
          </p:blipFill>
          <p:spPr>
            <a:xfrm>
              <a:off x="395537" y="2243113"/>
              <a:ext cx="8358652" cy="2522587"/>
            </a:xfrm>
            <a:prstGeom prst="rect">
              <a:avLst/>
            </a:prstGeom>
          </p:spPr>
        </p:pic>
      </p:grpSp>
      <p:sp>
        <p:nvSpPr>
          <p:cNvPr id="150531" name="Rectangle 3"/>
          <p:cNvSpPr>
            <a:spLocks noChangeArrowheads="1"/>
          </p:cNvSpPr>
          <p:nvPr/>
        </p:nvSpPr>
        <p:spPr bwMode="auto">
          <a:xfrm>
            <a:off x="6204349" y="1701403"/>
            <a:ext cx="296941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100" dirty="0">
                <a:solidFill>
                  <a:srgbClr val="0019E5"/>
                </a:solidFill>
                <a:latin typeface="Arial"/>
                <a:ea typeface="ＭＳ Ｐゴシック"/>
              </a:rPr>
              <a:t>End of cycle report</a:t>
            </a:r>
            <a:endParaRPr lang="en-US" sz="2100" dirty="0">
              <a:solidFill>
                <a:srgbClr val="0019E5"/>
              </a:solidFill>
              <a:latin typeface="Arial"/>
              <a:ea typeface="ＭＳ Ｐゴシック"/>
            </a:endParaRPr>
          </a:p>
        </p:txBody>
      </p:sp>
      <p:sp>
        <p:nvSpPr>
          <p:cNvPr id="150532" name="Rectangle 4"/>
          <p:cNvSpPr>
            <a:spLocks noChangeArrowheads="1"/>
          </p:cNvSpPr>
          <p:nvPr/>
        </p:nvSpPr>
        <p:spPr bwMode="auto">
          <a:xfrm>
            <a:off x="6474619" y="2078832"/>
            <a:ext cx="247375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350" dirty="0">
                <a:solidFill>
                  <a:srgbClr val="0019E5"/>
                </a:solidFill>
                <a:latin typeface="Arial"/>
                <a:ea typeface="ＭＳ Ｐゴシック"/>
              </a:rPr>
              <a:t>Summary of submitted results</a:t>
            </a:r>
            <a:endParaRPr lang="en-US" sz="1350" dirty="0">
              <a:solidFill>
                <a:srgbClr val="0019E5"/>
              </a:solidFill>
              <a:latin typeface="Arial"/>
              <a:ea typeface="ＭＳ Ｐゴシック"/>
            </a:endParaRPr>
          </a:p>
        </p:txBody>
      </p:sp>
      <p:sp>
        <p:nvSpPr>
          <p:cNvPr id="150533" name="Rectangle 5"/>
          <p:cNvSpPr>
            <a:spLocks noChangeArrowheads="1"/>
          </p:cNvSpPr>
          <p:nvPr/>
        </p:nvSpPr>
        <p:spPr bwMode="auto">
          <a:xfrm>
            <a:off x="6311505" y="4617244"/>
            <a:ext cx="184858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350">
                <a:solidFill>
                  <a:srgbClr val="0019E5"/>
                </a:solidFill>
                <a:latin typeface="Arial"/>
                <a:ea typeface="ＭＳ Ｐゴシック"/>
              </a:rPr>
              <a:t>Cycle based statistics</a:t>
            </a:r>
            <a:endParaRPr lang="en-US" sz="1350">
              <a:solidFill>
                <a:srgbClr val="0019E5"/>
              </a:solidFill>
              <a:latin typeface="Arial"/>
              <a:ea typeface="ＭＳ Ｐゴシック"/>
            </a:endParaRPr>
          </a:p>
        </p:txBody>
      </p:sp>
      <p:sp>
        <p:nvSpPr>
          <p:cNvPr id="150534" name="Text Box 6"/>
          <p:cNvSpPr txBox="1">
            <a:spLocks noChangeArrowheads="1"/>
          </p:cNvSpPr>
          <p:nvPr/>
        </p:nvSpPr>
        <p:spPr bwMode="auto">
          <a:xfrm>
            <a:off x="6311506" y="5049443"/>
            <a:ext cx="264556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Bef>
                <a:spcPct val="50000"/>
              </a:spcBef>
            </a:pPr>
            <a:r>
              <a:rPr lang="en-GB" sz="1350" b="0">
                <a:solidFill>
                  <a:srgbClr val="404040"/>
                </a:solidFill>
              </a:rPr>
              <a:t>Absolute scores look at magnitude of value and not sign</a:t>
            </a:r>
            <a:endParaRPr lang="en-US" sz="1350" b="0">
              <a:solidFill>
                <a:srgbClr val="404040"/>
              </a:solidFill>
            </a:endParaRPr>
          </a:p>
        </p:txBody>
      </p:sp>
    </p:spTree>
    <p:extLst>
      <p:ext uri="{BB962C8B-B14F-4D97-AF65-F5344CB8AC3E}">
        <p14:creationId xmlns:p14="http://schemas.microsoft.com/office/powerpoint/2010/main" val="860583676"/>
      </p:ext>
    </p:extLst>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title"/>
          </p:nvPr>
        </p:nvSpPr>
        <p:spPr>
          <a:xfrm>
            <a:off x="1759131" y="1297577"/>
            <a:ext cx="2886271" cy="1228817"/>
          </a:xfrm>
        </p:spPr>
        <p:txBody>
          <a:bodyPr/>
          <a:lstStyle/>
          <a:p>
            <a:r>
              <a:rPr lang="en-GB" sz="1800" dirty="0">
                <a:latin typeface="+mn-lt"/>
              </a:rPr>
              <a:t>End of cycle – performance overview</a:t>
            </a:r>
            <a:endParaRPr lang="en-US" sz="1800" dirty="0">
              <a:latin typeface="+mn-lt"/>
            </a:endParaRPr>
          </a:p>
        </p:txBody>
      </p:sp>
      <p:sp>
        <p:nvSpPr>
          <p:cNvPr id="157700" name="Rectangle 4"/>
          <p:cNvSpPr>
            <a:spLocks noGrp="1" noChangeArrowheads="1"/>
          </p:cNvSpPr>
          <p:nvPr>
            <p:ph idx="1"/>
          </p:nvPr>
        </p:nvSpPr>
        <p:spPr>
          <a:xfrm>
            <a:off x="1770006" y="2627595"/>
            <a:ext cx="3253438" cy="2118575"/>
          </a:xfrm>
        </p:spPr>
        <p:txBody>
          <a:bodyPr/>
          <a:lstStyle/>
          <a:p>
            <a:r>
              <a:rPr lang="en-GB" sz="1350" dirty="0"/>
              <a:t>Provides a graphical presentation of performance based on cycle average absolute SDIs</a:t>
            </a:r>
          </a:p>
          <a:p>
            <a:endParaRPr lang="en-GB" sz="1350" dirty="0"/>
          </a:p>
          <a:p>
            <a:r>
              <a:rPr lang="en-GB" sz="1350" dirty="0"/>
              <a:t>Laboratory, Country and World averages for the current and previous cycle</a:t>
            </a:r>
            <a:endParaRPr lang="en-US" sz="1350" dirty="0"/>
          </a:p>
        </p:txBody>
      </p:sp>
      <p:grpSp>
        <p:nvGrpSpPr>
          <p:cNvPr id="2" name="Group 4"/>
          <p:cNvGrpSpPr>
            <a:grpSpLocks noChangeAspect="1"/>
          </p:cNvGrpSpPr>
          <p:nvPr/>
        </p:nvGrpSpPr>
        <p:grpSpPr bwMode="auto">
          <a:xfrm>
            <a:off x="5271873" y="997161"/>
            <a:ext cx="4438184" cy="5851511"/>
            <a:chOff x="2744" y="482"/>
            <a:chExt cx="2911" cy="3838"/>
          </a:xfrm>
        </p:grpSpPr>
        <p:sp>
          <p:nvSpPr>
            <p:cNvPr id="3" name="AutoShape 3"/>
            <p:cNvSpPr>
              <a:spLocks noChangeAspect="1" noChangeArrowheads="1" noTextEdit="1"/>
            </p:cNvSpPr>
            <p:nvPr/>
          </p:nvSpPr>
          <p:spPr bwMode="auto">
            <a:xfrm>
              <a:off x="2744" y="482"/>
              <a:ext cx="2911" cy="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2119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 y="482"/>
              <a:ext cx="2913"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3707504"/>
      </p:ext>
    </p:extLst>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ChangeArrowheads="1"/>
          </p:cNvSpPr>
          <p:nvPr/>
        </p:nvSpPr>
        <p:spPr bwMode="auto">
          <a:xfrm>
            <a:off x="3762047" y="1115260"/>
            <a:ext cx="46987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dirty="0">
                <a:latin typeface="Arial"/>
                <a:ea typeface="ＭＳ Ｐゴシック"/>
              </a:rPr>
              <a:t>End of cycle – performance overview</a:t>
            </a:r>
            <a:endParaRPr lang="en-US" sz="2000" b="1" dirty="0">
              <a:latin typeface="Arial"/>
              <a:ea typeface="ＭＳ Ｐゴシック"/>
            </a:endParaRPr>
          </a:p>
        </p:txBody>
      </p:sp>
      <p:sp>
        <p:nvSpPr>
          <p:cNvPr id="158724" name="Text Box 5"/>
          <p:cNvSpPr txBox="1">
            <a:spLocks noChangeArrowheads="1"/>
          </p:cNvSpPr>
          <p:nvPr/>
        </p:nvSpPr>
        <p:spPr bwMode="auto">
          <a:xfrm>
            <a:off x="3762047" y="1645013"/>
            <a:ext cx="396775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Bef>
                <a:spcPct val="50000"/>
              </a:spcBef>
            </a:pPr>
            <a:r>
              <a:rPr lang="en-GB" sz="1350" dirty="0">
                <a:solidFill>
                  <a:srgbClr val="404040"/>
                </a:solidFill>
              </a:rPr>
              <a:t>Based on laboratory performance compared with last cycle</a:t>
            </a:r>
            <a:endParaRPr lang="en-US" sz="1350" dirty="0">
              <a:solidFill>
                <a:srgbClr val="404040"/>
              </a:solidFill>
            </a:endParaRPr>
          </a:p>
        </p:txBody>
      </p:sp>
      <p:grpSp>
        <p:nvGrpSpPr>
          <p:cNvPr id="2" name="Group 4"/>
          <p:cNvGrpSpPr>
            <a:grpSpLocks noChangeAspect="1"/>
          </p:cNvGrpSpPr>
          <p:nvPr/>
        </p:nvGrpSpPr>
        <p:grpSpPr bwMode="auto">
          <a:xfrm>
            <a:off x="1941280" y="2412206"/>
            <a:ext cx="8522889" cy="3715878"/>
            <a:chOff x="68" y="1306"/>
            <a:chExt cx="5663" cy="2469"/>
          </a:xfrm>
        </p:grpSpPr>
        <p:sp>
          <p:nvSpPr>
            <p:cNvPr id="3" name="AutoShape 3"/>
            <p:cNvSpPr>
              <a:spLocks noChangeAspect="1" noChangeArrowheads="1" noTextEdit="1"/>
            </p:cNvSpPr>
            <p:nvPr/>
          </p:nvSpPr>
          <p:spPr bwMode="auto">
            <a:xfrm>
              <a:off x="68" y="1306"/>
              <a:ext cx="5663" cy="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212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1306"/>
              <a:ext cx="5668" cy="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12159845"/>
      </p:ext>
    </p:extLst>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9345F-DF8D-49A9-A239-09E8C1392900}"/>
              </a:ext>
            </a:extLst>
          </p:cNvPr>
          <p:cNvSpPr>
            <a:spLocks noGrp="1"/>
          </p:cNvSpPr>
          <p:nvPr>
            <p:ph idx="1"/>
          </p:nvPr>
        </p:nvSpPr>
        <p:spPr/>
        <p:txBody>
          <a:bodyPr/>
          <a:lstStyle/>
          <a:p>
            <a:r>
              <a:rPr lang="en-GB" dirty="0"/>
              <a:t>Time for a quick break to stretch your legs and get a drink. </a:t>
            </a:r>
          </a:p>
          <a:p>
            <a:endParaRPr lang="en-GB" dirty="0"/>
          </a:p>
          <a:p>
            <a:r>
              <a:rPr lang="en-GB" dirty="0"/>
              <a:t>We’ll start back in about 10 minutes. </a:t>
            </a:r>
          </a:p>
        </p:txBody>
      </p:sp>
    </p:spTree>
    <p:extLst>
      <p:ext uri="{BB962C8B-B14F-4D97-AF65-F5344CB8AC3E}">
        <p14:creationId xmlns:p14="http://schemas.microsoft.com/office/powerpoint/2010/main" val="1952806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DFC6F-07AE-4BEF-BB13-6BDC6AA49BC8}"/>
              </a:ext>
            </a:extLst>
          </p:cNvPr>
          <p:cNvSpPr>
            <a:spLocks noGrp="1"/>
          </p:cNvSpPr>
          <p:nvPr>
            <p:ph idx="1"/>
          </p:nvPr>
        </p:nvSpPr>
        <p:spPr/>
        <p:txBody>
          <a:bodyPr>
            <a:normAutofit/>
          </a:bodyPr>
          <a:lstStyle/>
          <a:p>
            <a:pPr marL="0" indent="0" algn="ctr">
              <a:buNone/>
            </a:pPr>
            <a:r>
              <a:rPr lang="en-GB" sz="4000" dirty="0"/>
              <a:t>How do I interpret my report and what do I do with the information? </a:t>
            </a:r>
          </a:p>
        </p:txBody>
      </p:sp>
    </p:spTree>
    <p:extLst>
      <p:ext uri="{BB962C8B-B14F-4D97-AF65-F5344CB8AC3E}">
        <p14:creationId xmlns:p14="http://schemas.microsoft.com/office/powerpoint/2010/main" val="26232370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A4D83-09FA-4F92-B337-DF68300E3351}"/>
              </a:ext>
            </a:extLst>
          </p:cNvPr>
          <p:cNvSpPr>
            <a:spLocks noGrp="1"/>
          </p:cNvSpPr>
          <p:nvPr>
            <p:ph idx="1"/>
          </p:nvPr>
        </p:nvSpPr>
        <p:spPr>
          <a:xfrm>
            <a:off x="838200" y="1825625"/>
            <a:ext cx="10515600" cy="1547303"/>
          </a:xfrm>
        </p:spPr>
        <p:txBody>
          <a:bodyPr/>
          <a:lstStyle/>
          <a:p>
            <a:r>
              <a:rPr lang="en-GB" dirty="0"/>
              <a:t>I have just received my RIQAS report</a:t>
            </a:r>
          </a:p>
          <a:p>
            <a:pPr lvl="1"/>
            <a:r>
              <a:rPr lang="en-GB" dirty="0"/>
              <a:t>What is the first thing I should do?</a:t>
            </a:r>
          </a:p>
          <a:p>
            <a:pPr lvl="1"/>
            <a:endParaRPr lang="en-GB" dirty="0"/>
          </a:p>
          <a:p>
            <a:pPr lvl="1"/>
            <a:endParaRPr lang="en-GB" dirty="0"/>
          </a:p>
          <a:p>
            <a:pPr lvl="1"/>
            <a:endParaRPr lang="en-GB" dirty="0"/>
          </a:p>
        </p:txBody>
      </p:sp>
      <p:sp>
        <p:nvSpPr>
          <p:cNvPr id="4" name="TextBox 3">
            <a:extLst>
              <a:ext uri="{FF2B5EF4-FFF2-40B4-BE49-F238E27FC236}">
                <a16:creationId xmlns:a16="http://schemas.microsoft.com/office/drawing/2014/main" id="{86361DB8-2356-403D-8DB4-D09E5C749CB2}"/>
              </a:ext>
            </a:extLst>
          </p:cNvPr>
          <p:cNvSpPr txBox="1"/>
          <p:nvPr/>
        </p:nvSpPr>
        <p:spPr>
          <a:xfrm>
            <a:off x="931652" y="4175185"/>
            <a:ext cx="10127411" cy="830997"/>
          </a:xfrm>
          <a:prstGeom prst="rect">
            <a:avLst/>
          </a:prstGeom>
          <a:noFill/>
        </p:spPr>
        <p:txBody>
          <a:bodyPr wrap="square" rtlCol="0">
            <a:spAutoFit/>
          </a:bodyPr>
          <a:lstStyle/>
          <a:p>
            <a:r>
              <a:rPr lang="en-GB" sz="2400" dirty="0"/>
              <a:t>If I look at the summary page of my report I can see the performance of all my parameters. </a:t>
            </a:r>
          </a:p>
        </p:txBody>
      </p:sp>
    </p:spTree>
    <p:extLst>
      <p:ext uri="{BB962C8B-B14F-4D97-AF65-F5344CB8AC3E}">
        <p14:creationId xmlns:p14="http://schemas.microsoft.com/office/powerpoint/2010/main" val="3876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2B71-0BEB-4CEA-9E42-C21B903565F9}"/>
              </a:ext>
            </a:extLst>
          </p:cNvPr>
          <p:cNvPicPr>
            <a:picLocks noChangeAspect="1"/>
          </p:cNvPicPr>
          <p:nvPr/>
        </p:nvPicPr>
        <p:blipFill rotWithShape="1">
          <a:blip r:embed="rId2"/>
          <a:srcRect l="691" t="6800"/>
          <a:stretch/>
        </p:blipFill>
        <p:spPr>
          <a:xfrm>
            <a:off x="1733007" y="984067"/>
            <a:ext cx="8717280" cy="5843645"/>
          </a:xfrm>
          <a:prstGeom prst="rect">
            <a:avLst/>
          </a:prstGeom>
        </p:spPr>
      </p:pic>
    </p:spTree>
    <p:extLst>
      <p:ext uri="{BB962C8B-B14F-4D97-AF65-F5344CB8AC3E}">
        <p14:creationId xmlns:p14="http://schemas.microsoft.com/office/powerpoint/2010/main" val="14040180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0175" y="2104844"/>
            <a:ext cx="8626414" cy="2586674"/>
          </a:xfrm>
        </p:spPr>
        <p:txBody>
          <a:bodyPr>
            <a:normAutofit/>
          </a:bodyPr>
          <a:lstStyle/>
          <a:p>
            <a:pPr marL="0" indent="0" algn="ctr">
              <a:buNone/>
            </a:pPr>
            <a:r>
              <a:rPr lang="en-US" sz="5400" dirty="0"/>
              <a:t>Which parameter/parameters have the worst performance? </a:t>
            </a:r>
          </a:p>
        </p:txBody>
      </p:sp>
    </p:spTree>
    <p:extLst>
      <p:ext uri="{BB962C8B-B14F-4D97-AF65-F5344CB8AC3E}">
        <p14:creationId xmlns:p14="http://schemas.microsoft.com/office/powerpoint/2010/main" val="12255197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03315" y="1165960"/>
            <a:ext cx="2728689" cy="3623753"/>
          </a:xfrm>
          <a:solidFill>
            <a:schemeClr val="bg1"/>
          </a:solidFill>
          <a:ln w="19050">
            <a:solidFill>
              <a:srgbClr val="FF0000"/>
            </a:solidFill>
          </a:ln>
        </p:spPr>
        <p:txBody>
          <a:bodyPr>
            <a:normAutofit/>
          </a:bodyPr>
          <a:lstStyle/>
          <a:p>
            <a:pPr marL="0" indent="0">
              <a:buNone/>
            </a:pPr>
            <a:r>
              <a:rPr lang="en-US" sz="2400" dirty="0"/>
              <a:t>If all 3 performance indicators fail the red triangle marks the spot - these are the parameters whose performance we need to investigate first – GGT, Potassium and Trig Total</a:t>
            </a:r>
          </a:p>
        </p:txBody>
      </p:sp>
      <p:pic>
        <p:nvPicPr>
          <p:cNvPr id="13" name="Picture 12">
            <a:extLst>
              <a:ext uri="{FF2B5EF4-FFF2-40B4-BE49-F238E27FC236}">
                <a16:creationId xmlns:a16="http://schemas.microsoft.com/office/drawing/2014/main" id="{5B1C3199-D73C-4575-80E7-867A1558B045}"/>
              </a:ext>
            </a:extLst>
          </p:cNvPr>
          <p:cNvPicPr>
            <a:picLocks noChangeAspect="1"/>
          </p:cNvPicPr>
          <p:nvPr/>
        </p:nvPicPr>
        <p:blipFill rotWithShape="1">
          <a:blip r:embed="rId2"/>
          <a:srcRect l="691" t="6800"/>
          <a:stretch/>
        </p:blipFill>
        <p:spPr>
          <a:xfrm>
            <a:off x="365759" y="984067"/>
            <a:ext cx="8717280" cy="5843645"/>
          </a:xfrm>
          <a:prstGeom prst="rect">
            <a:avLst/>
          </a:prstGeom>
        </p:spPr>
      </p:pic>
      <p:sp>
        <p:nvSpPr>
          <p:cNvPr id="8" name="Oval 7"/>
          <p:cNvSpPr/>
          <p:nvPr/>
        </p:nvSpPr>
        <p:spPr>
          <a:xfrm>
            <a:off x="8262870" y="6242459"/>
            <a:ext cx="360610" cy="3286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26035" y="1137756"/>
            <a:ext cx="408858"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69571" y="1126572"/>
            <a:ext cx="564871"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71319" y="1137756"/>
            <a:ext cx="308077" cy="32135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A2A8784-CFFD-4482-B5B5-D708BB50B0E3}"/>
              </a:ext>
            </a:extLst>
          </p:cNvPr>
          <p:cNvSpPr/>
          <p:nvPr/>
        </p:nvSpPr>
        <p:spPr>
          <a:xfrm>
            <a:off x="8262870" y="3812773"/>
            <a:ext cx="360610" cy="3286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FB0C28B-AE52-4B75-B020-F820E6C0FCF7}"/>
              </a:ext>
            </a:extLst>
          </p:cNvPr>
          <p:cNvSpPr/>
          <p:nvPr/>
        </p:nvSpPr>
        <p:spPr>
          <a:xfrm>
            <a:off x="8262870" y="5320242"/>
            <a:ext cx="360610" cy="3286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CE667D-3305-4B40-AC4D-F3E3EA3EDE60}"/>
              </a:ext>
            </a:extLst>
          </p:cNvPr>
          <p:cNvSpPr/>
          <p:nvPr/>
        </p:nvSpPr>
        <p:spPr>
          <a:xfrm>
            <a:off x="347559" y="6242459"/>
            <a:ext cx="645218" cy="3286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EBD3F2-F8E4-408F-A17A-5078B4B684EB}"/>
              </a:ext>
            </a:extLst>
          </p:cNvPr>
          <p:cNvSpPr/>
          <p:nvPr/>
        </p:nvSpPr>
        <p:spPr>
          <a:xfrm>
            <a:off x="347559" y="3812773"/>
            <a:ext cx="360610" cy="3286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4BB6362-A775-42C5-BCA0-E9D3B276526E}"/>
              </a:ext>
            </a:extLst>
          </p:cNvPr>
          <p:cNvSpPr/>
          <p:nvPr/>
        </p:nvSpPr>
        <p:spPr>
          <a:xfrm>
            <a:off x="347559" y="5320242"/>
            <a:ext cx="645218" cy="3286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67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9" grpId="0" animBg="1"/>
      <p:bldP spid="10" grpId="0" animBg="1"/>
      <p:bldP spid="11" grpId="0" animBg="1"/>
      <p:bldP spid="14" grpId="0" animBg="1"/>
      <p:bldP spid="15" grpId="0" animBg="1"/>
      <p:bldP spid="16" grpId="0" animBg="1"/>
      <p:bldP spid="17" grpId="0" animBg="1"/>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03315" y="1165960"/>
            <a:ext cx="2728689" cy="3623753"/>
          </a:xfrm>
          <a:solidFill>
            <a:schemeClr val="bg1"/>
          </a:solidFill>
          <a:ln w="19050">
            <a:solidFill>
              <a:srgbClr val="FF0000"/>
            </a:solidFill>
          </a:ln>
        </p:spPr>
        <p:txBody>
          <a:bodyPr>
            <a:normAutofit/>
          </a:bodyPr>
          <a:lstStyle/>
          <a:p>
            <a:pPr marL="0" indent="0">
              <a:buNone/>
            </a:pPr>
            <a:r>
              <a:rPr lang="en-US" sz="2400" dirty="0"/>
              <a:t>If we look at the performance for GGT, Potassium and Trig Total – we can see that over the 3 performance indicators GGT has the worst performance</a:t>
            </a:r>
          </a:p>
        </p:txBody>
      </p:sp>
      <p:pic>
        <p:nvPicPr>
          <p:cNvPr id="13" name="Picture 12">
            <a:extLst>
              <a:ext uri="{FF2B5EF4-FFF2-40B4-BE49-F238E27FC236}">
                <a16:creationId xmlns:a16="http://schemas.microsoft.com/office/drawing/2014/main" id="{5B1C3199-D73C-4575-80E7-867A1558B045}"/>
              </a:ext>
            </a:extLst>
          </p:cNvPr>
          <p:cNvPicPr>
            <a:picLocks noChangeAspect="1"/>
          </p:cNvPicPr>
          <p:nvPr/>
        </p:nvPicPr>
        <p:blipFill rotWithShape="1">
          <a:blip r:embed="rId2"/>
          <a:srcRect l="691" t="6800"/>
          <a:stretch/>
        </p:blipFill>
        <p:spPr>
          <a:xfrm>
            <a:off x="365759" y="984067"/>
            <a:ext cx="8717280" cy="5843645"/>
          </a:xfrm>
          <a:prstGeom prst="rect">
            <a:avLst/>
          </a:prstGeom>
        </p:spPr>
      </p:pic>
      <p:sp>
        <p:nvSpPr>
          <p:cNvPr id="9" name="Oval 8"/>
          <p:cNvSpPr/>
          <p:nvPr/>
        </p:nvSpPr>
        <p:spPr>
          <a:xfrm>
            <a:off x="3726035" y="1137756"/>
            <a:ext cx="408858"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69571" y="1126572"/>
            <a:ext cx="564871"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71319" y="1137756"/>
            <a:ext cx="308077" cy="32135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95CA202-5A2D-41D8-9697-E35A522E32D4}"/>
              </a:ext>
            </a:extLst>
          </p:cNvPr>
          <p:cNvSpPr/>
          <p:nvPr/>
        </p:nvSpPr>
        <p:spPr>
          <a:xfrm>
            <a:off x="347559" y="3855160"/>
            <a:ext cx="8551818" cy="2264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28A455F-89B5-4B8A-9FF4-7A82A86C8A63}"/>
              </a:ext>
            </a:extLst>
          </p:cNvPr>
          <p:cNvSpPr/>
          <p:nvPr/>
        </p:nvSpPr>
        <p:spPr>
          <a:xfrm>
            <a:off x="365759" y="5354499"/>
            <a:ext cx="8551818" cy="2264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943BAB6-F018-4CB4-BA57-4C1F81589EC0}"/>
              </a:ext>
            </a:extLst>
          </p:cNvPr>
          <p:cNvSpPr/>
          <p:nvPr/>
        </p:nvSpPr>
        <p:spPr>
          <a:xfrm>
            <a:off x="347559" y="6300130"/>
            <a:ext cx="8551818" cy="2264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786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uncertainty er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74" y="1021243"/>
            <a:ext cx="5721821" cy="575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3945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03315" y="1165960"/>
            <a:ext cx="2728689" cy="5330634"/>
          </a:xfrm>
          <a:solidFill>
            <a:schemeClr val="bg1"/>
          </a:solidFill>
          <a:ln w="19050">
            <a:solidFill>
              <a:srgbClr val="FF0000"/>
            </a:solidFill>
          </a:ln>
        </p:spPr>
        <p:txBody>
          <a:bodyPr>
            <a:normAutofit/>
          </a:bodyPr>
          <a:lstStyle/>
          <a:p>
            <a:pPr marL="0" indent="0">
              <a:buNone/>
            </a:pPr>
            <a:r>
              <a:rPr lang="en-US" sz="2400" dirty="0"/>
              <a:t>You can see there are some other parameters that have failed some of the performance indicators – these are still bold and underlined but there is no triangle as not all 3 failed. </a:t>
            </a:r>
          </a:p>
          <a:p>
            <a:pPr marL="0" indent="0">
              <a:buNone/>
            </a:pPr>
            <a:endParaRPr lang="en-US" sz="2400" dirty="0"/>
          </a:p>
          <a:p>
            <a:pPr marL="0" indent="0">
              <a:buNone/>
            </a:pPr>
            <a:r>
              <a:rPr lang="en-US" sz="2400" dirty="0"/>
              <a:t>These should also be looked at.</a:t>
            </a:r>
          </a:p>
        </p:txBody>
      </p:sp>
      <p:pic>
        <p:nvPicPr>
          <p:cNvPr id="13" name="Picture 12">
            <a:extLst>
              <a:ext uri="{FF2B5EF4-FFF2-40B4-BE49-F238E27FC236}">
                <a16:creationId xmlns:a16="http://schemas.microsoft.com/office/drawing/2014/main" id="{5B1C3199-D73C-4575-80E7-867A1558B045}"/>
              </a:ext>
            </a:extLst>
          </p:cNvPr>
          <p:cNvPicPr>
            <a:picLocks noChangeAspect="1"/>
          </p:cNvPicPr>
          <p:nvPr/>
        </p:nvPicPr>
        <p:blipFill rotWithShape="1">
          <a:blip r:embed="rId2"/>
          <a:srcRect l="691" t="6800"/>
          <a:stretch/>
        </p:blipFill>
        <p:spPr>
          <a:xfrm>
            <a:off x="365759" y="984067"/>
            <a:ext cx="8717280" cy="5843645"/>
          </a:xfrm>
          <a:prstGeom prst="rect">
            <a:avLst/>
          </a:prstGeom>
        </p:spPr>
      </p:pic>
      <p:sp>
        <p:nvSpPr>
          <p:cNvPr id="2" name="Rectangle 1">
            <a:extLst>
              <a:ext uri="{FF2B5EF4-FFF2-40B4-BE49-F238E27FC236}">
                <a16:creationId xmlns:a16="http://schemas.microsoft.com/office/drawing/2014/main" id="{3D9AD89C-2E49-43E2-B53E-204727AEEFC0}"/>
              </a:ext>
            </a:extLst>
          </p:cNvPr>
          <p:cNvSpPr/>
          <p:nvPr/>
        </p:nvSpPr>
        <p:spPr>
          <a:xfrm>
            <a:off x="365759" y="2360023"/>
            <a:ext cx="8551818" cy="2264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D0E3746-2E0A-4F1E-B9DA-23FFE49C89C2}"/>
              </a:ext>
            </a:extLst>
          </p:cNvPr>
          <p:cNvSpPr/>
          <p:nvPr/>
        </p:nvSpPr>
        <p:spPr>
          <a:xfrm>
            <a:off x="365759" y="3298370"/>
            <a:ext cx="8551818" cy="2264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99E30A-4685-4F9E-A9AD-D6284AF777FB}"/>
              </a:ext>
            </a:extLst>
          </p:cNvPr>
          <p:cNvSpPr/>
          <p:nvPr/>
        </p:nvSpPr>
        <p:spPr>
          <a:xfrm>
            <a:off x="365759" y="5743303"/>
            <a:ext cx="8551818" cy="2264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14546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03315" y="1165960"/>
            <a:ext cx="2728689" cy="5539640"/>
          </a:xfrm>
          <a:solidFill>
            <a:schemeClr val="bg1"/>
          </a:solidFill>
          <a:ln w="19050">
            <a:solidFill>
              <a:srgbClr val="FF0000"/>
            </a:solidFill>
          </a:ln>
        </p:spPr>
        <p:txBody>
          <a:bodyPr>
            <a:normAutofit/>
          </a:bodyPr>
          <a:lstStyle/>
          <a:p>
            <a:pPr marL="0" indent="0">
              <a:buNone/>
            </a:pPr>
            <a:r>
              <a:rPr lang="en-US" sz="2400" dirty="0"/>
              <a:t>The running means can be used to give an indication of long-term performance. </a:t>
            </a:r>
          </a:p>
          <a:p>
            <a:pPr marL="0" indent="0">
              <a:buNone/>
            </a:pPr>
            <a:endParaRPr lang="en-US" sz="2400" dirty="0"/>
          </a:p>
          <a:p>
            <a:pPr marL="0" indent="0">
              <a:buNone/>
            </a:pPr>
            <a:r>
              <a:rPr lang="en-US" sz="2400" dirty="0"/>
              <a:t>As RMSDI and RM%DEV include both +</a:t>
            </a:r>
            <a:r>
              <a:rPr lang="en-US" sz="2400" dirty="0" err="1"/>
              <a:t>ve</a:t>
            </a:r>
            <a:r>
              <a:rPr lang="en-US" sz="2400" dirty="0"/>
              <a:t> and -</a:t>
            </a:r>
            <a:r>
              <a:rPr lang="en-US" sz="2400" dirty="0" err="1"/>
              <a:t>ve</a:t>
            </a:r>
            <a:r>
              <a:rPr lang="en-US" sz="2400" dirty="0"/>
              <a:t> values the RMTS (Running Mean Target Score) is the best indicator of long term performance. </a:t>
            </a:r>
          </a:p>
        </p:txBody>
      </p:sp>
      <p:pic>
        <p:nvPicPr>
          <p:cNvPr id="13" name="Picture 12">
            <a:extLst>
              <a:ext uri="{FF2B5EF4-FFF2-40B4-BE49-F238E27FC236}">
                <a16:creationId xmlns:a16="http://schemas.microsoft.com/office/drawing/2014/main" id="{5B1C3199-D73C-4575-80E7-867A1558B045}"/>
              </a:ext>
            </a:extLst>
          </p:cNvPr>
          <p:cNvPicPr>
            <a:picLocks noChangeAspect="1"/>
          </p:cNvPicPr>
          <p:nvPr/>
        </p:nvPicPr>
        <p:blipFill rotWithShape="1">
          <a:blip r:embed="rId2"/>
          <a:srcRect l="691" t="6800"/>
          <a:stretch/>
        </p:blipFill>
        <p:spPr>
          <a:xfrm>
            <a:off x="365759" y="984067"/>
            <a:ext cx="8717280" cy="5843645"/>
          </a:xfrm>
          <a:prstGeom prst="rect">
            <a:avLst/>
          </a:prstGeom>
        </p:spPr>
      </p:pic>
      <p:sp>
        <p:nvSpPr>
          <p:cNvPr id="19" name="Oval 18">
            <a:extLst>
              <a:ext uri="{FF2B5EF4-FFF2-40B4-BE49-F238E27FC236}">
                <a16:creationId xmlns:a16="http://schemas.microsoft.com/office/drawing/2014/main" id="{ABE4605E-1D94-4EED-9CEB-691F287A01EA}"/>
              </a:ext>
            </a:extLst>
          </p:cNvPr>
          <p:cNvSpPr/>
          <p:nvPr/>
        </p:nvSpPr>
        <p:spPr>
          <a:xfrm>
            <a:off x="4320633" y="1131124"/>
            <a:ext cx="651961"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A1965-E89A-4E4F-AFE3-9B54D2B04C88}"/>
              </a:ext>
            </a:extLst>
          </p:cNvPr>
          <p:cNvSpPr/>
          <p:nvPr/>
        </p:nvSpPr>
        <p:spPr>
          <a:xfrm>
            <a:off x="5866405" y="1131124"/>
            <a:ext cx="821778"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6C5116B-AEF6-4C58-A99B-5C0E72E7FB0A}"/>
              </a:ext>
            </a:extLst>
          </p:cNvPr>
          <p:cNvSpPr/>
          <p:nvPr/>
        </p:nvSpPr>
        <p:spPr>
          <a:xfrm>
            <a:off x="7256013" y="1131124"/>
            <a:ext cx="651961" cy="3358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6797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892" y="1271834"/>
            <a:ext cx="7886700" cy="4652448"/>
          </a:xfrm>
        </p:spPr>
        <p:txBody>
          <a:bodyPr>
            <a:normAutofit/>
          </a:bodyPr>
          <a:lstStyle/>
          <a:p>
            <a:pPr marL="0" indent="0" algn="ctr">
              <a:buNone/>
            </a:pPr>
            <a:r>
              <a:rPr lang="en-US" sz="5400" dirty="0"/>
              <a:t>Which of the parameters shows the best long term performance to date?</a:t>
            </a:r>
          </a:p>
        </p:txBody>
      </p:sp>
    </p:spTree>
    <p:extLst>
      <p:ext uri="{BB962C8B-B14F-4D97-AF65-F5344CB8AC3E}">
        <p14:creationId xmlns:p14="http://schemas.microsoft.com/office/powerpoint/2010/main" val="625261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8507" y="1123190"/>
            <a:ext cx="9070393" cy="5521551"/>
          </a:xfrm>
          <a:prstGeom prst="rect">
            <a:avLst/>
          </a:prstGeom>
        </p:spPr>
      </p:pic>
    </p:spTree>
    <p:extLst>
      <p:ext uri="{BB962C8B-B14F-4D97-AF65-F5344CB8AC3E}">
        <p14:creationId xmlns:p14="http://schemas.microsoft.com/office/powerpoint/2010/main" val="20186052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8507" y="1123190"/>
            <a:ext cx="9070393" cy="5521551"/>
          </a:xfrm>
          <a:prstGeom prst="rect">
            <a:avLst/>
          </a:prstGeom>
        </p:spPr>
      </p:pic>
      <p:sp>
        <p:nvSpPr>
          <p:cNvPr id="6" name="Rectangle 5">
            <a:extLst>
              <a:ext uri="{FF2B5EF4-FFF2-40B4-BE49-F238E27FC236}">
                <a16:creationId xmlns:a16="http://schemas.microsoft.com/office/drawing/2014/main" id="{85D07C4E-4D28-448F-9FDB-DCDA50266166}"/>
              </a:ext>
            </a:extLst>
          </p:cNvPr>
          <p:cNvSpPr/>
          <p:nvPr/>
        </p:nvSpPr>
        <p:spPr>
          <a:xfrm>
            <a:off x="8926286" y="1419497"/>
            <a:ext cx="609600" cy="5225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F029EC-9139-4686-B41B-9B8E0268277F}"/>
              </a:ext>
            </a:extLst>
          </p:cNvPr>
          <p:cNvSpPr/>
          <p:nvPr/>
        </p:nvSpPr>
        <p:spPr>
          <a:xfrm>
            <a:off x="1638507" y="2290354"/>
            <a:ext cx="7897379"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AD862EF-FD28-4A78-B2A8-F9205938F89E}"/>
              </a:ext>
            </a:extLst>
          </p:cNvPr>
          <p:cNvSpPr/>
          <p:nvPr/>
        </p:nvSpPr>
        <p:spPr>
          <a:xfrm>
            <a:off x="1638507" y="5821680"/>
            <a:ext cx="7897379"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4D86809-62BF-411C-BA73-0204AEF67878}"/>
              </a:ext>
            </a:extLst>
          </p:cNvPr>
          <p:cNvSpPr/>
          <p:nvPr/>
        </p:nvSpPr>
        <p:spPr>
          <a:xfrm>
            <a:off x="1638506" y="2678101"/>
            <a:ext cx="7897379"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a:extLst>
              <a:ext uri="{FF2B5EF4-FFF2-40B4-BE49-F238E27FC236}">
                <a16:creationId xmlns:a16="http://schemas.microsoft.com/office/drawing/2014/main" id="{D852E46A-A454-4C34-AA27-B87168A94DA1}"/>
              </a:ext>
            </a:extLst>
          </p:cNvPr>
          <p:cNvSpPr>
            <a:spLocks noGrp="1"/>
          </p:cNvSpPr>
          <p:nvPr>
            <p:ph type="body" idx="1"/>
          </p:nvPr>
        </p:nvSpPr>
        <p:spPr>
          <a:xfrm>
            <a:off x="4295886" y="1114145"/>
            <a:ext cx="2728689" cy="5539640"/>
          </a:xfrm>
          <a:solidFill>
            <a:schemeClr val="bg1"/>
          </a:solidFill>
          <a:ln w="19050">
            <a:solidFill>
              <a:srgbClr val="FF0000"/>
            </a:solidFill>
          </a:ln>
        </p:spPr>
        <p:txBody>
          <a:bodyPr>
            <a:normAutofit/>
          </a:bodyPr>
          <a:lstStyle/>
          <a:p>
            <a:pPr marL="0" indent="0">
              <a:buNone/>
            </a:pPr>
            <a:r>
              <a:rPr lang="en-US" sz="2400" dirty="0"/>
              <a:t>Using the RMTS (Running Mean Target Score) we can see the Alkaline Phosphatase has the best long term performance with a RMTS of 109, closely followed by Amylase, Total and Sodium with RMTS of 101. </a:t>
            </a:r>
          </a:p>
        </p:txBody>
      </p:sp>
    </p:spTree>
    <p:extLst>
      <p:ext uri="{BB962C8B-B14F-4D97-AF65-F5344CB8AC3E}">
        <p14:creationId xmlns:p14="http://schemas.microsoft.com/office/powerpoint/2010/main" val="11941247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38400" y="981703"/>
            <a:ext cx="7328079" cy="4677094"/>
          </a:xfrm>
          <a:prstGeom prst="rect">
            <a:avLst/>
          </a:prstGeom>
        </p:spPr>
      </p:pic>
      <p:sp>
        <p:nvSpPr>
          <p:cNvPr id="5" name="TextBox 4"/>
          <p:cNvSpPr txBox="1"/>
          <p:nvPr/>
        </p:nvSpPr>
        <p:spPr>
          <a:xfrm>
            <a:off x="1611087" y="5624177"/>
            <a:ext cx="9027885" cy="1200329"/>
          </a:xfrm>
          <a:prstGeom prst="rect">
            <a:avLst/>
          </a:prstGeom>
          <a:solidFill>
            <a:schemeClr val="bg1"/>
          </a:solidFill>
        </p:spPr>
        <p:txBody>
          <a:bodyPr wrap="square" rtlCol="0">
            <a:spAutoFit/>
          </a:bodyPr>
          <a:lstStyle/>
          <a:p>
            <a:r>
              <a:rPr lang="en-US" sz="2400" dirty="0"/>
              <a:t>Looking at this % Deviation chart, you can see the results are erratic and are both above and below the 0 deviation line. If however you look at the RM%DEV, you can see it is quite low (TDPA = 6.3).</a:t>
            </a:r>
          </a:p>
        </p:txBody>
      </p:sp>
      <p:pic>
        <p:nvPicPr>
          <p:cNvPr id="6" name="Picture 5"/>
          <p:cNvPicPr>
            <a:picLocks noChangeAspect="1"/>
          </p:cNvPicPr>
          <p:nvPr/>
        </p:nvPicPr>
        <p:blipFill rotWithShape="1">
          <a:blip r:embed="rId3"/>
          <a:srcRect b="16502"/>
          <a:stretch/>
        </p:blipFill>
        <p:spPr>
          <a:xfrm>
            <a:off x="3073174" y="4293258"/>
            <a:ext cx="2288730" cy="639351"/>
          </a:xfrm>
          <a:prstGeom prst="rect">
            <a:avLst/>
          </a:prstGeom>
        </p:spPr>
      </p:pic>
      <p:sp>
        <p:nvSpPr>
          <p:cNvPr id="8" name="Oval 7"/>
          <p:cNvSpPr/>
          <p:nvPr/>
        </p:nvSpPr>
        <p:spPr>
          <a:xfrm>
            <a:off x="6101283" y="4582331"/>
            <a:ext cx="378515" cy="300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97056" y="978717"/>
            <a:ext cx="354088" cy="300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10126" y="4403663"/>
            <a:ext cx="405430" cy="300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38907" y="1235311"/>
            <a:ext cx="370101" cy="3001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9021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C1AA3-4AF9-416D-AEB5-1ADED12517F1}"/>
              </a:ext>
            </a:extLst>
          </p:cNvPr>
          <p:cNvPicPr>
            <a:picLocks noChangeAspect="1"/>
          </p:cNvPicPr>
          <p:nvPr/>
        </p:nvPicPr>
        <p:blipFill>
          <a:blip r:embed="rId2"/>
          <a:stretch>
            <a:fillRect/>
          </a:stretch>
        </p:blipFill>
        <p:spPr>
          <a:xfrm>
            <a:off x="343172" y="1016997"/>
            <a:ext cx="10077450" cy="5762625"/>
          </a:xfrm>
          <a:prstGeom prst="rect">
            <a:avLst/>
          </a:prstGeom>
        </p:spPr>
      </p:pic>
      <p:sp>
        <p:nvSpPr>
          <p:cNvPr id="5" name="TextBox 4">
            <a:extLst>
              <a:ext uri="{FF2B5EF4-FFF2-40B4-BE49-F238E27FC236}">
                <a16:creationId xmlns:a16="http://schemas.microsoft.com/office/drawing/2014/main" id="{FDC2DF53-E09D-4A8F-9EE7-B9265815109A}"/>
              </a:ext>
            </a:extLst>
          </p:cNvPr>
          <p:cNvSpPr txBox="1"/>
          <p:nvPr/>
        </p:nvSpPr>
        <p:spPr>
          <a:xfrm>
            <a:off x="9466217" y="1881051"/>
            <a:ext cx="2542903" cy="3416320"/>
          </a:xfrm>
          <a:prstGeom prst="rect">
            <a:avLst/>
          </a:prstGeom>
          <a:noFill/>
        </p:spPr>
        <p:txBody>
          <a:bodyPr wrap="square" rtlCol="0">
            <a:spAutoFit/>
          </a:bodyPr>
          <a:lstStyle/>
          <a:p>
            <a:r>
              <a:rPr lang="en-GB" sz="2400" dirty="0"/>
              <a:t>What is wrong with this report? </a:t>
            </a:r>
          </a:p>
          <a:p>
            <a:endParaRPr lang="en-GB" sz="2400" dirty="0"/>
          </a:p>
          <a:p>
            <a:r>
              <a:rPr lang="en-GB" sz="2400" dirty="0"/>
              <a:t>We can see 2 analytes have been flagged for failing all 3 performance indicators</a:t>
            </a:r>
          </a:p>
        </p:txBody>
      </p:sp>
      <p:cxnSp>
        <p:nvCxnSpPr>
          <p:cNvPr id="6" name="Straight Arrow Connector 5">
            <a:extLst>
              <a:ext uri="{FF2B5EF4-FFF2-40B4-BE49-F238E27FC236}">
                <a16:creationId xmlns:a16="http://schemas.microsoft.com/office/drawing/2014/main" id="{BD25D205-39F1-461A-BF59-198FAA429D0A}"/>
              </a:ext>
            </a:extLst>
          </p:cNvPr>
          <p:cNvCxnSpPr/>
          <p:nvPr/>
        </p:nvCxnSpPr>
        <p:spPr>
          <a:xfrm flipH="1">
            <a:off x="9692640" y="5297371"/>
            <a:ext cx="243840" cy="8770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2643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C1AA3-4AF9-416D-AEB5-1ADED12517F1}"/>
              </a:ext>
            </a:extLst>
          </p:cNvPr>
          <p:cNvPicPr>
            <a:picLocks noChangeAspect="1"/>
          </p:cNvPicPr>
          <p:nvPr/>
        </p:nvPicPr>
        <p:blipFill>
          <a:blip r:embed="rId2"/>
          <a:stretch>
            <a:fillRect/>
          </a:stretch>
        </p:blipFill>
        <p:spPr>
          <a:xfrm>
            <a:off x="343172" y="1016997"/>
            <a:ext cx="10077450" cy="5762625"/>
          </a:xfrm>
          <a:prstGeom prst="rect">
            <a:avLst/>
          </a:prstGeom>
        </p:spPr>
      </p:pic>
      <p:sp>
        <p:nvSpPr>
          <p:cNvPr id="5" name="TextBox 4">
            <a:extLst>
              <a:ext uri="{FF2B5EF4-FFF2-40B4-BE49-F238E27FC236}">
                <a16:creationId xmlns:a16="http://schemas.microsoft.com/office/drawing/2014/main" id="{FDC2DF53-E09D-4A8F-9EE7-B9265815109A}"/>
              </a:ext>
            </a:extLst>
          </p:cNvPr>
          <p:cNvSpPr txBox="1"/>
          <p:nvPr/>
        </p:nvSpPr>
        <p:spPr>
          <a:xfrm>
            <a:off x="9149170" y="4126363"/>
            <a:ext cx="2542903" cy="1938992"/>
          </a:xfrm>
          <a:prstGeom prst="rect">
            <a:avLst/>
          </a:prstGeom>
          <a:noFill/>
        </p:spPr>
        <p:txBody>
          <a:bodyPr wrap="square" rtlCol="0">
            <a:spAutoFit/>
          </a:bodyPr>
          <a:lstStyle/>
          <a:p>
            <a:r>
              <a:rPr lang="en-GB" sz="2000" dirty="0"/>
              <a:t>If you look at the results for </a:t>
            </a:r>
            <a:r>
              <a:rPr lang="en-GB" sz="2000" dirty="0">
                <a:solidFill>
                  <a:srgbClr val="7030A0"/>
                </a:solidFill>
              </a:rPr>
              <a:t>Urea</a:t>
            </a:r>
            <a:r>
              <a:rPr lang="en-GB" sz="2000" dirty="0"/>
              <a:t> and </a:t>
            </a:r>
            <a:r>
              <a:rPr lang="en-GB" sz="2000" dirty="0">
                <a:solidFill>
                  <a:srgbClr val="00B050"/>
                </a:solidFill>
              </a:rPr>
              <a:t>Uric Acid </a:t>
            </a:r>
            <a:r>
              <a:rPr lang="en-GB" sz="2000" dirty="0"/>
              <a:t>you can see the results have been entered under the wrong parameter.</a:t>
            </a:r>
          </a:p>
        </p:txBody>
      </p:sp>
      <p:sp>
        <p:nvSpPr>
          <p:cNvPr id="2" name="Rectangle 1">
            <a:extLst>
              <a:ext uri="{FF2B5EF4-FFF2-40B4-BE49-F238E27FC236}">
                <a16:creationId xmlns:a16="http://schemas.microsoft.com/office/drawing/2014/main" id="{A95086DF-F5B4-4E0D-8D6D-6A173320AD77}"/>
              </a:ext>
            </a:extLst>
          </p:cNvPr>
          <p:cNvSpPr/>
          <p:nvPr/>
        </p:nvSpPr>
        <p:spPr>
          <a:xfrm>
            <a:off x="2508069" y="6278880"/>
            <a:ext cx="539931" cy="15675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BB3B856-F27C-46EA-A39B-ED70D021DD6B}"/>
              </a:ext>
            </a:extLst>
          </p:cNvPr>
          <p:cNvSpPr/>
          <p:nvPr/>
        </p:nvSpPr>
        <p:spPr>
          <a:xfrm>
            <a:off x="3480844" y="6496593"/>
            <a:ext cx="539931" cy="15675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5A7C308-4575-4D0B-8F51-136C64247193}"/>
              </a:ext>
            </a:extLst>
          </p:cNvPr>
          <p:cNvSpPr/>
          <p:nvPr/>
        </p:nvSpPr>
        <p:spPr>
          <a:xfrm>
            <a:off x="2508069" y="6496593"/>
            <a:ext cx="539931" cy="156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D72DD4B-958F-4AA7-8CA1-240EB2FCDD58}"/>
              </a:ext>
            </a:extLst>
          </p:cNvPr>
          <p:cNvSpPr/>
          <p:nvPr/>
        </p:nvSpPr>
        <p:spPr>
          <a:xfrm>
            <a:off x="3480844" y="6278880"/>
            <a:ext cx="539931" cy="1567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7C437B7-0173-4CD2-AEF9-5B50F69D6C97}"/>
              </a:ext>
            </a:extLst>
          </p:cNvPr>
          <p:cNvCxnSpPr>
            <a:cxnSpLocks/>
          </p:cNvCxnSpPr>
          <p:nvPr/>
        </p:nvCxnSpPr>
        <p:spPr>
          <a:xfrm flipH="1">
            <a:off x="3034122" y="6370318"/>
            <a:ext cx="446722" cy="23948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CEBEE1-B2F2-4539-AB5B-20800A491CF8}"/>
              </a:ext>
            </a:extLst>
          </p:cNvPr>
          <p:cNvCxnSpPr>
            <a:stCxn id="6" idx="1"/>
          </p:cNvCxnSpPr>
          <p:nvPr/>
        </p:nvCxnSpPr>
        <p:spPr>
          <a:xfrm flipH="1" flipV="1">
            <a:off x="3048000" y="6370318"/>
            <a:ext cx="432844" cy="204652"/>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996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0E4232-5EBB-4755-A5E3-0B2DC4A29C6C}"/>
              </a:ext>
            </a:extLst>
          </p:cNvPr>
          <p:cNvPicPr>
            <a:picLocks noChangeAspect="1"/>
          </p:cNvPicPr>
          <p:nvPr/>
        </p:nvPicPr>
        <p:blipFill>
          <a:blip r:embed="rId2"/>
          <a:stretch>
            <a:fillRect/>
          </a:stretch>
        </p:blipFill>
        <p:spPr>
          <a:xfrm>
            <a:off x="69668" y="2014684"/>
            <a:ext cx="12009120" cy="4021999"/>
          </a:xfrm>
          <a:prstGeom prst="rect">
            <a:avLst/>
          </a:prstGeom>
        </p:spPr>
      </p:pic>
      <p:sp>
        <p:nvSpPr>
          <p:cNvPr id="3" name="TextBox 2">
            <a:extLst>
              <a:ext uri="{FF2B5EF4-FFF2-40B4-BE49-F238E27FC236}">
                <a16:creationId xmlns:a16="http://schemas.microsoft.com/office/drawing/2014/main" id="{6C8327BD-9F0D-43E9-8672-8382A1792B82}"/>
              </a:ext>
            </a:extLst>
          </p:cNvPr>
          <p:cNvSpPr txBox="1"/>
          <p:nvPr/>
        </p:nvSpPr>
        <p:spPr>
          <a:xfrm>
            <a:off x="1132114" y="1027611"/>
            <a:ext cx="9884229" cy="646331"/>
          </a:xfrm>
          <a:prstGeom prst="rect">
            <a:avLst/>
          </a:prstGeom>
          <a:noFill/>
        </p:spPr>
        <p:txBody>
          <a:bodyPr wrap="square" rtlCol="0">
            <a:spAutoFit/>
          </a:bodyPr>
          <a:lstStyle/>
          <a:p>
            <a:pPr algn="ctr"/>
            <a:r>
              <a:rPr lang="en-GB" sz="3600" dirty="0"/>
              <a:t>What is wrong with this sample?</a:t>
            </a:r>
          </a:p>
        </p:txBody>
      </p:sp>
    </p:spTree>
    <p:extLst>
      <p:ext uri="{BB962C8B-B14F-4D97-AF65-F5344CB8AC3E}">
        <p14:creationId xmlns:p14="http://schemas.microsoft.com/office/powerpoint/2010/main" val="6073014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72694-503E-4ED3-A838-A8F76D1F3493}"/>
              </a:ext>
            </a:extLst>
          </p:cNvPr>
          <p:cNvPicPr>
            <a:picLocks noChangeAspect="1"/>
          </p:cNvPicPr>
          <p:nvPr/>
        </p:nvPicPr>
        <p:blipFill>
          <a:blip r:embed="rId2"/>
          <a:stretch>
            <a:fillRect/>
          </a:stretch>
        </p:blipFill>
        <p:spPr>
          <a:xfrm>
            <a:off x="91440" y="1117701"/>
            <a:ext cx="12009120" cy="4021999"/>
          </a:xfrm>
          <a:prstGeom prst="rect">
            <a:avLst/>
          </a:prstGeom>
        </p:spPr>
      </p:pic>
      <p:sp>
        <p:nvSpPr>
          <p:cNvPr id="3" name="Rectangle 2">
            <a:extLst>
              <a:ext uri="{FF2B5EF4-FFF2-40B4-BE49-F238E27FC236}">
                <a16:creationId xmlns:a16="http://schemas.microsoft.com/office/drawing/2014/main" id="{3E52B467-25C4-4E5A-8656-02B6BE553CA5}"/>
              </a:ext>
            </a:extLst>
          </p:cNvPr>
          <p:cNvSpPr/>
          <p:nvPr/>
        </p:nvSpPr>
        <p:spPr>
          <a:xfrm>
            <a:off x="10894422" y="2072638"/>
            <a:ext cx="679269" cy="305670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4D9D6DE-99C8-4F07-AC53-25366167C720}"/>
              </a:ext>
            </a:extLst>
          </p:cNvPr>
          <p:cNvSpPr txBox="1"/>
          <p:nvPr/>
        </p:nvSpPr>
        <p:spPr>
          <a:xfrm>
            <a:off x="1558834" y="5634445"/>
            <a:ext cx="9074331" cy="646331"/>
          </a:xfrm>
          <a:prstGeom prst="rect">
            <a:avLst/>
          </a:prstGeom>
          <a:noFill/>
        </p:spPr>
        <p:txBody>
          <a:bodyPr wrap="square" rtlCol="0">
            <a:spAutoFit/>
          </a:bodyPr>
          <a:lstStyle/>
          <a:p>
            <a:r>
              <a:rPr lang="en-GB" dirty="0"/>
              <a:t>When all/almost all parameters are flagged we can tell there is an issue with the sample. </a:t>
            </a:r>
          </a:p>
          <a:p>
            <a:r>
              <a:rPr lang="en-GB" dirty="0"/>
              <a:t>The issue is likely to be the wrong sample has been run or there has been a reconstitution error </a:t>
            </a:r>
          </a:p>
        </p:txBody>
      </p:sp>
    </p:spTree>
    <p:extLst>
      <p:ext uri="{BB962C8B-B14F-4D97-AF65-F5344CB8AC3E}">
        <p14:creationId xmlns:p14="http://schemas.microsoft.com/office/powerpoint/2010/main" val="3508639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MULTIPLEANSWER" val="True"/>
  <p:tag name="CHARTYPE" val="Vertical"/>
  <p:tag name="RESPONSEOPTION" val="ResponseGrid"/>
  <p:tag name="ISPOLLED" val="false"/>
  <p:tag name="REPOLL" val="true"/>
  <p:tag name="IS DATA EXISTS" val="false"/>
  <p:tag name="POLLINGCOUNT" val="0"/>
  <p:tag name="TOTALRESPONSESRECEIVED" val="0"/>
</p:tagLst>
</file>

<file path=ppt/tags/tag2.xml><?xml version="1.0" encoding="utf-8"?>
<p:tagLst xmlns:a="http://schemas.openxmlformats.org/drawingml/2006/main" xmlns:r="http://schemas.openxmlformats.org/officeDocument/2006/relationships" xmlns:p="http://schemas.openxmlformats.org/presentationml/2006/main">
  <p:tag name="COLORINDEX" val="3"/>
  <p:tag name="ISCORRECTANSWER" val="False"/>
  <p:tag name="ANSWERCOLOR" val="255"/>
</p:tagLst>
</file>

<file path=ppt/tags/tag3.xml><?xml version="1.0" encoding="utf-8"?>
<p:tagLst xmlns:a="http://schemas.openxmlformats.org/drawingml/2006/main" xmlns:r="http://schemas.openxmlformats.org/officeDocument/2006/relationships" xmlns:p="http://schemas.openxmlformats.org/presentationml/2006/main">
  <p:tag name="ISMULTIPLEANSWER" val="True"/>
  <p:tag name="CHARTYPE" val="Vertical"/>
  <p:tag name="RESPONSEOPTION" val="ResponseGrid"/>
  <p:tag name="ISPOLLED" val="false"/>
  <p:tag name="REPOLL" val="true"/>
  <p:tag name="IS DATA EXISTS" val="false"/>
  <p:tag name="POLLINGCOUNT" val="0"/>
  <p:tag name="TOTALRESPONSESRECEIVED" val="0"/>
</p:tagLst>
</file>

<file path=ppt/tags/tag4.xml><?xml version="1.0" encoding="utf-8"?>
<p:tagLst xmlns:a="http://schemas.openxmlformats.org/drawingml/2006/main" xmlns:r="http://schemas.openxmlformats.org/officeDocument/2006/relationships" xmlns:p="http://schemas.openxmlformats.org/presentationml/2006/main">
  <p:tag name="COLORINDEX" val="3"/>
  <p:tag name="ISCORRECTANSWER" val="False"/>
  <p:tag name="ANSWERCOLOR" val="255"/>
</p:tagLst>
</file>

<file path=ppt/tags/tag5.xml><?xml version="1.0" encoding="utf-8"?>
<p:tagLst xmlns:a="http://schemas.openxmlformats.org/drawingml/2006/main" xmlns:r="http://schemas.openxmlformats.org/officeDocument/2006/relationships" xmlns:p="http://schemas.openxmlformats.org/presentationml/2006/main">
  <p:tag name="ISMULTIPLEANSWER" val="True"/>
  <p:tag name="CHARTYPE" val="Vertical"/>
  <p:tag name="RESPONSEOPTION" val="ResponseGrid"/>
  <p:tag name="ISPOLLED" val="false"/>
  <p:tag name="REPOLL" val="true"/>
  <p:tag name="IS DATA EXISTS" val="false"/>
  <p:tag name="POLLINGCOUNT" val="0"/>
  <p:tag name="TOTALRESPONSESRECEIVED" val="0"/>
</p:tagLst>
</file>

<file path=ppt/tags/tag6.xml><?xml version="1.0" encoding="utf-8"?>
<p:tagLst xmlns:a="http://schemas.openxmlformats.org/drawingml/2006/main" xmlns:r="http://schemas.openxmlformats.org/officeDocument/2006/relationships" xmlns:p="http://schemas.openxmlformats.org/presentationml/2006/main">
  <p:tag name="COLORINDEX" val="3"/>
  <p:tag name="ISCORRECTANSWER" val="False"/>
  <p:tag name="ANSWERCOLOR" val="255"/>
</p:tagLst>
</file>

<file path=ppt/tags/tag7.xml><?xml version="1.0" encoding="utf-8"?>
<p:tagLst xmlns:a="http://schemas.openxmlformats.org/drawingml/2006/main" xmlns:r="http://schemas.openxmlformats.org/officeDocument/2006/relationships" xmlns:p="http://schemas.openxmlformats.org/presentationml/2006/main">
  <p:tag name="ISMULTIPLEANSWER" val="True"/>
  <p:tag name="CHARTYPE" val="Vertical"/>
  <p:tag name="RESPONSEOPTION" val="ResponseGrid"/>
  <p:tag name="ISPOLLED" val="false"/>
  <p:tag name="REPOLL" val="true"/>
  <p:tag name="IS DATA EXISTS" val="false"/>
  <p:tag name="POLLINGCOUNT" val="0"/>
  <p:tag name="TOTALRESPONSESRECEIVED" val="0"/>
</p:tagLst>
</file>

<file path=ppt/tags/tag8.xml><?xml version="1.0" encoding="utf-8"?>
<p:tagLst xmlns:a="http://schemas.openxmlformats.org/drawingml/2006/main" xmlns:r="http://schemas.openxmlformats.org/officeDocument/2006/relationships" xmlns:p="http://schemas.openxmlformats.org/presentationml/2006/main">
  <p:tag name="COLORINDEX" val="3"/>
  <p:tag name="ISCORRECTANSWER" val="False"/>
  <p:tag name="ANSWERCOLOR" val="255"/>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4049</Words>
  <Application>Microsoft Office PowerPoint</Application>
  <PresentationFormat>Widescreen</PresentationFormat>
  <Paragraphs>861</Paragraphs>
  <Slides>145</Slides>
  <Notes>30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145</vt:i4>
      </vt:variant>
    </vt:vector>
  </HeadingPairs>
  <TitlesOfParts>
    <vt:vector size="159" baseType="lpstr">
      <vt:lpstr>Arial</vt:lpstr>
      <vt:lpstr>Bookman Old Style</vt:lpstr>
      <vt:lpstr>Calibri</vt:lpstr>
      <vt:lpstr>Calibri </vt:lpstr>
      <vt:lpstr>Calibri Light</vt:lpstr>
      <vt:lpstr>Century Gothic</vt:lpstr>
      <vt:lpstr>Gill Sans</vt:lpstr>
      <vt:lpstr>Randox 247 Logo</vt:lpstr>
      <vt:lpstr>Randox Logo</vt:lpstr>
      <vt:lpstr>Segoe UI</vt:lpstr>
      <vt:lpstr>Times New Roman</vt:lpstr>
      <vt:lpstr>Verdana</vt:lpstr>
      <vt:lpstr>Wingdings 2</vt:lpstr>
      <vt:lpstr>2_Custom Design</vt:lpstr>
      <vt:lpstr>RIQAS user group meeting</vt:lpstr>
      <vt:lpstr>PowerPoint Presentation</vt:lpstr>
      <vt:lpstr> Why do we need a Quality Management Strategy </vt:lpstr>
      <vt:lpstr>PowerPoint Presentation</vt:lpstr>
      <vt:lpstr>PowerPoint Presentation</vt:lpstr>
      <vt:lpstr>Total Error</vt:lpstr>
      <vt:lpstr>PowerPoint Presentation</vt:lpstr>
      <vt:lpstr>PowerPoint Presentation</vt:lpstr>
      <vt:lpstr>PowerPoint Presentation</vt:lpstr>
      <vt:lpstr>Report Interpretation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Essentials of ISO:17043</vt:lpstr>
      <vt:lpstr>PowerPoint Presentation</vt:lpstr>
      <vt:lpstr>PowerPoint Presentation</vt:lpstr>
      <vt:lpstr>PowerPoint Presentation</vt:lpstr>
      <vt:lpstr>SDI</vt:lpstr>
      <vt:lpstr>Target Score</vt:lpstr>
      <vt:lpstr>PowerPoint Presentation</vt:lpstr>
      <vt:lpstr>Essentials of ISO:17043</vt:lpstr>
      <vt:lpstr>PowerPoint Presentation</vt:lpstr>
      <vt:lpstr>PowerPoint Presentation</vt:lpstr>
      <vt:lpstr>PowerPoint Presentation</vt:lpstr>
      <vt:lpstr>Using TDPA to calculate Target Score</vt:lpstr>
      <vt:lpstr>PowerPoint Presentation</vt:lpstr>
      <vt:lpstr>PowerPoint Presentation</vt:lpstr>
      <vt:lpstr>Essentials of ISO 17043</vt:lpstr>
      <vt:lpstr>Removal and Reporting of Gross Outliers</vt:lpstr>
      <vt:lpstr>PowerPoint Presentation</vt:lpstr>
      <vt:lpstr>Essentials of ISO:17043</vt:lpstr>
      <vt:lpstr>Confidence in assigned value</vt:lpstr>
      <vt:lpstr>RIQAS: Confidence in assigned value</vt:lpstr>
      <vt:lpstr>RIQAS: Confidence in assigned value</vt:lpstr>
      <vt:lpstr>RIQAS: Confidence in assigned value</vt:lpstr>
      <vt:lpstr>Uncertainty of assigned value presented with all means for comparison</vt:lpstr>
      <vt:lpstr>Using SDPAadjusted to calculate SDI</vt:lpstr>
      <vt:lpstr>PowerPoint Presentation</vt:lpstr>
      <vt:lpstr>Summary Page</vt:lpstr>
      <vt:lpstr>PowerPoint Presentation</vt:lpstr>
      <vt:lpstr>PowerPoint Presentation</vt:lpstr>
      <vt:lpstr>Instrument and Inter-laboratory summary reports  Summary in pdf format </vt:lpstr>
      <vt:lpstr>Summary report</vt:lpstr>
      <vt:lpstr>Current and historical %dev</vt:lpstr>
      <vt:lpstr>Instrument and Inter-laboratory summary reports  Summary in csv format </vt:lpstr>
      <vt:lpstr>Group csv files information for current sample only</vt:lpstr>
      <vt:lpstr>Add filter – filter by inst?</vt:lpstr>
      <vt:lpstr>Add filter – filter by reg?</vt:lpstr>
      <vt:lpstr>Sort by parameter and result</vt:lpstr>
      <vt:lpstr>Add conditional formatting</vt:lpstr>
      <vt:lpstr>Filter for poor performance</vt:lpstr>
      <vt:lpstr>PowerPoint Presentation</vt:lpstr>
      <vt:lpstr>End of cycle report</vt:lpstr>
      <vt:lpstr>PowerPoint Presentation</vt:lpstr>
      <vt:lpstr>End of cycle – performance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Running Mean % Deviation</vt:lpstr>
      <vt:lpstr>% deviation chart</vt:lpstr>
      <vt:lpstr>Which parameter has better performance? </vt:lpstr>
      <vt:lpstr>Which parameter has better performance? </vt:lpstr>
      <vt:lpstr>Which parameter has better performance? </vt:lpstr>
      <vt:lpstr>PowerPoint Presentation</vt:lpstr>
      <vt:lpstr>Troubleshooting - Establishing a Root Cause</vt:lpstr>
      <vt:lpstr>Reasons for Failures</vt:lpstr>
      <vt:lpstr>PowerPoint Presentation</vt:lpstr>
      <vt:lpstr>PowerPoint Presentation</vt:lpstr>
      <vt:lpstr>PowerPoint Presentation</vt:lpstr>
      <vt:lpstr>Analysis of IQC data:</vt:lpstr>
      <vt:lpstr>Analysis of IQC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method code would you put this AST kit under?</vt:lpstr>
      <vt:lpstr>PowerPoint Presentation</vt:lpstr>
      <vt:lpstr>Which method code would you put this AST kit under?</vt:lpstr>
      <vt:lpstr>PowerPoint Presentation</vt:lpstr>
      <vt:lpstr>Which method code would you put this AST kit under?</vt:lpstr>
      <vt:lpstr>PowerPoint Presentation</vt:lpstr>
      <vt:lpstr>PowerPoint Presentation</vt:lpstr>
      <vt:lpstr>Which method code would you put this AST kit under?</vt:lpstr>
      <vt:lpstr>PowerPoint Presentation</vt:lpstr>
      <vt:lpstr>PowerPoint Presentation</vt:lpstr>
      <vt:lpstr>PowerPoint Presentation</vt:lpstr>
      <vt:lpstr>PowerPoint Presentation</vt:lpstr>
      <vt:lpstr>PowerPoint Presentation</vt:lpstr>
      <vt:lpstr>Future pilots/programmes</vt:lpstr>
      <vt:lpstr>Proposed pilot studies </vt:lpstr>
      <vt:lpstr>Proposed pilot studies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Crilly</dc:creator>
  <cp:lastModifiedBy>Stephen Doherty (RIQAS)</cp:lastModifiedBy>
  <cp:revision>84</cp:revision>
  <dcterms:created xsi:type="dcterms:W3CDTF">2019-12-12T17:10:18Z</dcterms:created>
  <dcterms:modified xsi:type="dcterms:W3CDTF">2020-11-25T14:55:21Z</dcterms:modified>
</cp:coreProperties>
</file>